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6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7594-0A0C-41AA-8D86-6D27A1FCF0A3}" type="datetimeFigureOut">
              <a:rPr lang="en-US" smtClean="0"/>
              <a:t>6/7/2010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4C59-DA31-44A0-A022-222DA9546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7594-0A0C-41AA-8D86-6D27A1FCF0A3}" type="datetimeFigureOut">
              <a:rPr lang="en-US" smtClean="0"/>
              <a:t>6/7/2010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4C59-DA31-44A0-A022-222DA9546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7594-0A0C-41AA-8D86-6D27A1FCF0A3}" type="datetimeFigureOut">
              <a:rPr lang="en-US" smtClean="0"/>
              <a:t>6/7/2010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4C59-DA31-44A0-A022-222DA9546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7594-0A0C-41AA-8D86-6D27A1FCF0A3}" type="datetimeFigureOut">
              <a:rPr lang="en-US" smtClean="0"/>
              <a:t>6/7/2010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4C59-DA31-44A0-A022-222DA9546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7594-0A0C-41AA-8D86-6D27A1FCF0A3}" type="datetimeFigureOut">
              <a:rPr lang="en-US" smtClean="0"/>
              <a:t>6/7/2010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4C59-DA31-44A0-A022-222DA9546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7594-0A0C-41AA-8D86-6D27A1FCF0A3}" type="datetimeFigureOut">
              <a:rPr lang="en-US" smtClean="0"/>
              <a:t>6/7/2010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4C59-DA31-44A0-A022-222DA9546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7594-0A0C-41AA-8D86-6D27A1FCF0A3}" type="datetimeFigureOut">
              <a:rPr lang="en-US" smtClean="0"/>
              <a:t>6/7/2010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4C59-DA31-44A0-A022-222DA9546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7594-0A0C-41AA-8D86-6D27A1FCF0A3}" type="datetimeFigureOut">
              <a:rPr lang="en-US" smtClean="0"/>
              <a:t>6/7/2010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4C59-DA31-44A0-A022-222DA9546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7594-0A0C-41AA-8D86-6D27A1FCF0A3}" type="datetimeFigureOut">
              <a:rPr lang="en-US" smtClean="0"/>
              <a:t>6/7/2010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4C59-DA31-44A0-A022-222DA9546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7594-0A0C-41AA-8D86-6D27A1FCF0A3}" type="datetimeFigureOut">
              <a:rPr lang="en-US" smtClean="0"/>
              <a:t>6/7/2010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4C59-DA31-44A0-A022-222DA9546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7594-0A0C-41AA-8D86-6D27A1FCF0A3}" type="datetimeFigureOut">
              <a:rPr lang="en-US" smtClean="0"/>
              <a:t>6/7/2010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34C59-DA31-44A0-A022-222DA9546F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57594-0A0C-41AA-8D86-6D27A1FCF0A3}" type="datetimeFigureOut">
              <a:rPr lang="en-US" smtClean="0"/>
              <a:t>6/7/2010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34C59-DA31-44A0-A022-222DA9546F6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13"/>
          <p:cNvSpPr>
            <a:spLocks noChangeArrowheads="1"/>
          </p:cNvSpPr>
          <p:nvPr/>
        </p:nvSpPr>
        <p:spPr bwMode="auto">
          <a:xfrm>
            <a:off x="6780213" y="3857625"/>
            <a:ext cx="792162" cy="20002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4099" name="Text Box 46"/>
          <p:cNvSpPr txBox="1">
            <a:spLocks noChangeArrowheads="1"/>
          </p:cNvSpPr>
          <p:nvPr/>
        </p:nvSpPr>
        <p:spPr bwMode="auto">
          <a:xfrm>
            <a:off x="6713538" y="3857625"/>
            <a:ext cx="858837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algn="r" defTabSz="585788"/>
            <a:r>
              <a:rPr lang="en-US" altLang="ja-JP" sz="900">
                <a:latin typeface="Times New Roman" pitchFamily="18" charset="0"/>
              </a:rPr>
              <a:t>One day a week</a:t>
            </a:r>
          </a:p>
        </p:txBody>
      </p:sp>
      <p:cxnSp>
        <p:nvCxnSpPr>
          <p:cNvPr id="43" name="直線コネクタ 42"/>
          <p:cNvCxnSpPr/>
          <p:nvPr/>
        </p:nvCxnSpPr>
        <p:spPr>
          <a:xfrm rot="10800000">
            <a:off x="6715125" y="3856038"/>
            <a:ext cx="500063" cy="158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1" name="AutoShape 4"/>
          <p:cNvSpPr>
            <a:spLocks noChangeArrowheads="1"/>
          </p:cNvSpPr>
          <p:nvPr/>
        </p:nvSpPr>
        <p:spPr bwMode="auto">
          <a:xfrm>
            <a:off x="928688" y="4846638"/>
            <a:ext cx="7500937" cy="1439862"/>
          </a:xfrm>
          <a:prstGeom prst="roundRect">
            <a:avLst>
              <a:gd name="adj" fmla="val 3176"/>
            </a:avLst>
          </a:prstGeom>
          <a:noFill/>
          <a:ln w="9525">
            <a:noFill/>
            <a:round/>
            <a:headEnd/>
            <a:tailEnd/>
          </a:ln>
          <a:effectLst>
            <a:prstShdw prst="shdw17" dist="17961" dir="2700000">
              <a:srgbClr val="99995C">
                <a:alpha val="74997"/>
              </a:srgbClr>
            </a:prstShdw>
          </a:effectLst>
        </p:spPr>
        <p:txBody>
          <a:bodyPr lIns="54178" tIns="27089" rIns="54178" bIns="27089" anchor="ctr"/>
          <a:lstStyle/>
          <a:p>
            <a:pPr defTabSz="1406525"/>
            <a:r>
              <a:rPr lang="en-US" altLang="ja-JP" sz="1400" b="1">
                <a:latin typeface="Times New Roman" pitchFamily="18" charset="0"/>
                <a:cs typeface="Times New Roman" pitchFamily="18" charset="0"/>
              </a:rPr>
              <a:t>Supplement Figure 1. </a:t>
            </a:r>
            <a:r>
              <a:rPr lang="en-US" altLang="ja-JP" sz="1300" b="1">
                <a:latin typeface="Times New Roman" pitchFamily="18" charset="0"/>
              </a:rPr>
              <a:t>Our standard protocol for proactive treatment of AD.</a:t>
            </a:r>
          </a:p>
          <a:p>
            <a:pPr defTabSz="1406525"/>
            <a:r>
              <a:rPr lang="en-US" altLang="ja-JP" sz="1300">
                <a:latin typeface="Times New Roman" pitchFamily="18" charset="0"/>
              </a:rPr>
              <a:t>Induction of Remission: Topical corticosteroids are applied every day until cutaneous inflammation disappears.</a:t>
            </a:r>
          </a:p>
          <a:p>
            <a:pPr defTabSz="1406525"/>
            <a:r>
              <a:rPr lang="en-US" altLang="ja-JP" sz="1300">
                <a:latin typeface="Times New Roman" pitchFamily="18" charset="0"/>
              </a:rPr>
              <a:t>Maintenance of Remission: Proactive intervention with topical corticosteroids and continuous environmental control and skin care. Ideally, when there was no exacerbation, frequency of topical steroids was stepped-down every months to “one day a week application”. Usually “one day a week application” was continued at least one year. </a:t>
            </a:r>
            <a:endParaRPr kumimoji="0" lang="en-US" altLang="ja-JP" sz="1300">
              <a:latin typeface="Times New Roman" pitchFamily="18" charset="0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3054350" y="4041775"/>
            <a:ext cx="23495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algn="r" defTabSz="585788"/>
            <a:r>
              <a:rPr lang="en-US" altLang="ja-JP" sz="900">
                <a:latin typeface="Times New Roman" pitchFamily="18" charset="0"/>
              </a:rPr>
              <a:t>12</a:t>
            </a:r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3235325" y="4041775"/>
            <a:ext cx="25400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algn="r" defTabSz="585788"/>
            <a:r>
              <a:rPr lang="ja-JP" altLang="en-US" sz="900">
                <a:latin typeface="Times New Roman" pitchFamily="18" charset="0"/>
              </a:rPr>
              <a:t>　</a:t>
            </a:r>
            <a:r>
              <a:rPr lang="en-US" altLang="ja-JP" sz="900">
                <a:latin typeface="Times New Roman" pitchFamily="18" charset="0"/>
              </a:rPr>
              <a:t>9</a:t>
            </a:r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3757613" y="4041775"/>
            <a:ext cx="233362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algn="r" defTabSz="585788"/>
            <a:r>
              <a:rPr lang="en-US" altLang="ja-JP" sz="900">
                <a:latin typeface="Times New Roman" pitchFamily="18" charset="0"/>
              </a:rPr>
              <a:t>30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4403725" y="4041775"/>
            <a:ext cx="23495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algn="r" defTabSz="585788"/>
            <a:r>
              <a:rPr lang="en-US" altLang="ja-JP" sz="900">
                <a:latin typeface="Times New Roman" pitchFamily="18" charset="0"/>
              </a:rPr>
              <a:t>30</a:t>
            </a:r>
          </a:p>
        </p:txBody>
      </p:sp>
      <p:sp>
        <p:nvSpPr>
          <p:cNvPr id="4106" name="Text Box 9"/>
          <p:cNvSpPr txBox="1">
            <a:spLocks noChangeArrowheads="1"/>
          </p:cNvSpPr>
          <p:nvPr/>
        </p:nvSpPr>
        <p:spPr bwMode="auto">
          <a:xfrm>
            <a:off x="5051425" y="4041775"/>
            <a:ext cx="23336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algn="r" defTabSz="585788"/>
            <a:r>
              <a:rPr lang="en-US" altLang="ja-JP" sz="900">
                <a:latin typeface="Times New Roman" pitchFamily="18" charset="0"/>
              </a:rPr>
              <a:t>30</a:t>
            </a:r>
          </a:p>
        </p:txBody>
      </p:sp>
      <p:sp>
        <p:nvSpPr>
          <p:cNvPr id="4107" name="Text Box 10"/>
          <p:cNvSpPr txBox="1">
            <a:spLocks noChangeArrowheads="1"/>
          </p:cNvSpPr>
          <p:nvPr/>
        </p:nvSpPr>
        <p:spPr bwMode="auto">
          <a:xfrm>
            <a:off x="1968500" y="4198938"/>
            <a:ext cx="1506538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defTabSz="585788"/>
            <a:r>
              <a:rPr lang="en-US" altLang="ja-JP" sz="900">
                <a:latin typeface="Times New Roman" pitchFamily="18" charset="0"/>
              </a:rPr>
              <a:t>Until eczema disappears</a:t>
            </a: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5480050" y="3643313"/>
            <a:ext cx="649288" cy="414337"/>
          </a:xfrm>
          <a:prstGeom prst="rect">
            <a:avLst/>
          </a:prstGeom>
          <a:solidFill>
            <a:srgbClr val="6699FF"/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6127750" y="3786188"/>
            <a:ext cx="647700" cy="27146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2679700" y="1898650"/>
            <a:ext cx="390525" cy="2159000"/>
          </a:xfrm>
          <a:prstGeom prst="rect">
            <a:avLst/>
          </a:prstGeom>
          <a:solidFill>
            <a:srgbClr val="6699FF"/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3070225" y="2443163"/>
            <a:ext cx="234950" cy="1614487"/>
          </a:xfrm>
          <a:prstGeom prst="rect">
            <a:avLst/>
          </a:prstGeom>
          <a:solidFill>
            <a:srgbClr val="6699FF"/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3305175" y="2616200"/>
            <a:ext cx="234950" cy="1441450"/>
          </a:xfrm>
          <a:prstGeom prst="rect">
            <a:avLst/>
          </a:prstGeom>
          <a:solidFill>
            <a:srgbClr val="6699FF"/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3538538" y="2978150"/>
            <a:ext cx="649287" cy="1079500"/>
          </a:xfrm>
          <a:prstGeom prst="rect">
            <a:avLst/>
          </a:prstGeom>
          <a:solidFill>
            <a:srgbClr val="6699FF"/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4186238" y="3286125"/>
            <a:ext cx="647700" cy="771525"/>
          </a:xfrm>
          <a:prstGeom prst="rect">
            <a:avLst/>
          </a:prstGeom>
          <a:solidFill>
            <a:srgbClr val="6699FF"/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4833938" y="3500438"/>
            <a:ext cx="647700" cy="557212"/>
          </a:xfrm>
          <a:prstGeom prst="rect">
            <a:avLst/>
          </a:prstGeom>
          <a:solidFill>
            <a:srgbClr val="6699FF"/>
          </a:solidFill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4116" name="Line 20"/>
          <p:cNvSpPr>
            <a:spLocks noChangeShapeType="1"/>
          </p:cNvSpPr>
          <p:nvPr/>
        </p:nvSpPr>
        <p:spPr bwMode="auto">
          <a:xfrm>
            <a:off x="2398713" y="1906588"/>
            <a:ext cx="3175" cy="2159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lIns="54178" tIns="27089" rIns="54178" bIns="27089"/>
          <a:lstStyle/>
          <a:p>
            <a:endParaRPr lang="en-US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>
            <a:off x="2398713" y="4065588"/>
            <a:ext cx="4878387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  <p:txBody>
          <a:bodyPr lIns="54178" tIns="27089" rIns="54178" bIns="27089"/>
          <a:lstStyle/>
          <a:p>
            <a:endParaRPr lang="en-US"/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1724025" y="1731963"/>
            <a:ext cx="796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8653" tIns="29326" rIns="58653" bIns="29326">
            <a:spAutoFit/>
          </a:bodyPr>
          <a:lstStyle/>
          <a:p>
            <a:pPr defTabSz="585788"/>
            <a:r>
              <a:rPr lang="en-US" altLang="ja-JP" sz="900">
                <a:latin typeface="Times New Roman" pitchFamily="18" charset="0"/>
              </a:rPr>
              <a:t>Daily application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1649413" y="2740025"/>
            <a:ext cx="773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algn="r" defTabSz="585788"/>
            <a:r>
              <a:rPr lang="en-US" altLang="ja-JP" sz="900">
                <a:latin typeface="Times New Roman" pitchFamily="18" charset="0"/>
              </a:rPr>
              <a:t>Alternate-day </a:t>
            </a:r>
          </a:p>
          <a:p>
            <a:pPr algn="r" defTabSz="585788"/>
            <a:r>
              <a:rPr lang="en-US" altLang="ja-JP" sz="900">
                <a:latin typeface="Times New Roman" pitchFamily="18" charset="0"/>
              </a:rPr>
              <a:t>application</a:t>
            </a:r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1701800" y="3170238"/>
            <a:ext cx="7207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algn="r" defTabSz="585788"/>
            <a:r>
              <a:rPr lang="en-US" altLang="ja-JP" sz="900">
                <a:latin typeface="Times New Roman" pitchFamily="18" charset="0"/>
              </a:rPr>
              <a:t>Every 3 days</a:t>
            </a:r>
          </a:p>
        </p:txBody>
      </p:sp>
      <p:sp>
        <p:nvSpPr>
          <p:cNvPr id="4121" name="Text Box 26"/>
          <p:cNvSpPr txBox="1">
            <a:spLocks noChangeArrowheads="1"/>
          </p:cNvSpPr>
          <p:nvPr/>
        </p:nvSpPr>
        <p:spPr bwMode="auto">
          <a:xfrm>
            <a:off x="5640388" y="4041775"/>
            <a:ext cx="233362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algn="r" defTabSz="585788"/>
            <a:r>
              <a:rPr lang="en-US" altLang="ja-JP" sz="900">
                <a:latin typeface="Times New Roman" pitchFamily="18" charset="0"/>
              </a:rPr>
              <a:t>30</a:t>
            </a:r>
          </a:p>
        </p:txBody>
      </p:sp>
      <p:sp>
        <p:nvSpPr>
          <p:cNvPr id="4122" name="Line 27"/>
          <p:cNvSpPr>
            <a:spLocks noChangeShapeType="1"/>
          </p:cNvSpPr>
          <p:nvPr/>
        </p:nvSpPr>
        <p:spPr bwMode="auto">
          <a:xfrm flipH="1">
            <a:off x="2743200" y="3870325"/>
            <a:ext cx="50800" cy="341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54178" tIns="27089" rIns="54178" bIns="27089"/>
          <a:lstStyle/>
          <a:p>
            <a:endParaRPr lang="en-US"/>
          </a:p>
        </p:txBody>
      </p:sp>
      <p:sp>
        <p:nvSpPr>
          <p:cNvPr id="4123" name="Arc 31"/>
          <p:cNvSpPr>
            <a:spLocks/>
          </p:cNvSpPr>
          <p:nvPr/>
        </p:nvSpPr>
        <p:spPr bwMode="auto">
          <a:xfrm flipH="1" flipV="1">
            <a:off x="3071813" y="1931988"/>
            <a:ext cx="3703637" cy="1925637"/>
          </a:xfrm>
          <a:custGeom>
            <a:avLst/>
            <a:gdLst>
              <a:gd name="T0" fmla="*/ 0 w 21904"/>
              <a:gd name="T1" fmla="*/ 2147483647 h 21600"/>
              <a:gd name="T2" fmla="*/ 2147483647 w 21904"/>
              <a:gd name="T3" fmla="*/ 2147483647 h 21600"/>
              <a:gd name="T4" fmla="*/ 2147483647 w 21904"/>
              <a:gd name="T5" fmla="*/ 2147483647 h 21600"/>
              <a:gd name="T6" fmla="*/ 0 60000 65536"/>
              <a:gd name="T7" fmla="*/ 0 60000 65536"/>
              <a:gd name="T8" fmla="*/ 0 60000 65536"/>
              <a:gd name="T9" fmla="*/ 0 w 21904"/>
              <a:gd name="T10" fmla="*/ 0 h 21600"/>
              <a:gd name="T11" fmla="*/ 21904 w 2190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904" h="21600" fill="none" extrusionOk="0">
                <a:moveTo>
                  <a:pt x="0" y="2"/>
                </a:moveTo>
                <a:cubicBezTo>
                  <a:pt x="102" y="0"/>
                  <a:pt x="204" y="-1"/>
                  <a:pt x="307" y="0"/>
                </a:cubicBezTo>
                <a:cubicBezTo>
                  <a:pt x="12107" y="0"/>
                  <a:pt x="21724" y="9470"/>
                  <a:pt x="21904" y="21269"/>
                </a:cubicBezTo>
              </a:path>
              <a:path w="21904" h="21600" stroke="0" extrusionOk="0">
                <a:moveTo>
                  <a:pt x="0" y="2"/>
                </a:moveTo>
                <a:cubicBezTo>
                  <a:pt x="102" y="0"/>
                  <a:pt x="204" y="-1"/>
                  <a:pt x="307" y="0"/>
                </a:cubicBezTo>
                <a:cubicBezTo>
                  <a:pt x="12107" y="0"/>
                  <a:pt x="21724" y="9470"/>
                  <a:pt x="21904" y="21269"/>
                </a:cubicBezTo>
                <a:lnTo>
                  <a:pt x="307" y="21600"/>
                </a:lnTo>
                <a:close/>
              </a:path>
            </a:pathLst>
          </a:custGeom>
          <a:noFill/>
          <a:ln w="3175">
            <a:solidFill>
              <a:srgbClr val="008000"/>
            </a:solidFill>
            <a:round/>
            <a:headEnd/>
            <a:tailEnd/>
          </a:ln>
        </p:spPr>
        <p:txBody>
          <a:bodyPr wrap="none" lIns="54178" tIns="27089" rIns="54178" bIns="27089" anchor="ctr"/>
          <a:lstStyle/>
          <a:p>
            <a:endParaRPr lang="ja-JP" altLang="en-US"/>
          </a:p>
        </p:txBody>
      </p:sp>
      <p:sp>
        <p:nvSpPr>
          <p:cNvPr id="4124" name="Text Box 32"/>
          <p:cNvSpPr txBox="1">
            <a:spLocks noChangeArrowheads="1"/>
          </p:cNvSpPr>
          <p:nvPr/>
        </p:nvSpPr>
        <p:spPr bwMode="auto">
          <a:xfrm>
            <a:off x="6296025" y="4041775"/>
            <a:ext cx="474663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algn="r" defTabSz="585788"/>
            <a:r>
              <a:rPr lang="en-US" altLang="ja-JP" sz="900">
                <a:latin typeface="Times New Roman" pitchFamily="18" charset="0"/>
              </a:rPr>
              <a:t>30 days</a:t>
            </a:r>
          </a:p>
        </p:txBody>
      </p:sp>
      <p:sp>
        <p:nvSpPr>
          <p:cNvPr id="4125" name="Freeform 33"/>
          <p:cNvSpPr>
            <a:spLocks/>
          </p:cNvSpPr>
          <p:nvPr/>
        </p:nvSpPr>
        <p:spPr bwMode="auto">
          <a:xfrm>
            <a:off x="1774825" y="1123950"/>
            <a:ext cx="1254125" cy="319088"/>
          </a:xfrm>
          <a:custGeom>
            <a:avLst/>
            <a:gdLst>
              <a:gd name="T0" fmla="*/ 0 w 998"/>
              <a:gd name="T1" fmla="*/ 2147483647 h 227"/>
              <a:gd name="T2" fmla="*/ 2147483647 w 998"/>
              <a:gd name="T3" fmla="*/ 2147483647 h 227"/>
              <a:gd name="T4" fmla="*/ 2147483647 w 998"/>
              <a:gd name="T5" fmla="*/ 0 h 227"/>
              <a:gd name="T6" fmla="*/ 0 w 998"/>
              <a:gd name="T7" fmla="*/ 0 h 227"/>
              <a:gd name="T8" fmla="*/ 0 w 998"/>
              <a:gd name="T9" fmla="*/ 2147483647 h 2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8"/>
              <a:gd name="T16" fmla="*/ 0 h 227"/>
              <a:gd name="T17" fmla="*/ 998 w 998"/>
              <a:gd name="T18" fmla="*/ 227 h 2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8" h="227">
                <a:moveTo>
                  <a:pt x="0" y="227"/>
                </a:moveTo>
                <a:lnTo>
                  <a:pt x="998" y="227"/>
                </a:lnTo>
                <a:lnTo>
                  <a:pt x="726" y="0"/>
                </a:lnTo>
                <a:lnTo>
                  <a:pt x="0" y="0"/>
                </a:lnTo>
                <a:lnTo>
                  <a:pt x="0" y="227"/>
                </a:lnTo>
                <a:close/>
              </a:path>
            </a:pathLst>
          </a:cu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lIns="54178" tIns="27089" rIns="54178" bIns="27089"/>
          <a:lstStyle/>
          <a:p>
            <a:endParaRPr lang="ja-JP" altLang="en-US"/>
          </a:p>
        </p:txBody>
      </p:sp>
      <p:sp>
        <p:nvSpPr>
          <p:cNvPr id="7202" name="Freeform 34"/>
          <p:cNvSpPr>
            <a:spLocks/>
          </p:cNvSpPr>
          <p:nvPr/>
        </p:nvSpPr>
        <p:spPr bwMode="auto">
          <a:xfrm>
            <a:off x="2686050" y="1123950"/>
            <a:ext cx="4559300" cy="319088"/>
          </a:xfrm>
          <a:custGeom>
            <a:avLst/>
            <a:gdLst/>
            <a:ahLst/>
            <a:cxnLst>
              <a:cxn ang="0">
                <a:pos x="272" y="227"/>
              </a:cxn>
              <a:cxn ang="0">
                <a:pos x="3628" y="227"/>
              </a:cxn>
              <a:cxn ang="0">
                <a:pos x="3628" y="0"/>
              </a:cxn>
              <a:cxn ang="0">
                <a:pos x="0" y="0"/>
              </a:cxn>
              <a:cxn ang="0">
                <a:pos x="272" y="227"/>
              </a:cxn>
            </a:cxnLst>
            <a:rect l="0" t="0" r="r" b="b"/>
            <a:pathLst>
              <a:path w="3628" h="227">
                <a:moveTo>
                  <a:pt x="272" y="227"/>
                </a:moveTo>
                <a:lnTo>
                  <a:pt x="3628" y="227"/>
                </a:lnTo>
                <a:lnTo>
                  <a:pt x="3628" y="0"/>
                </a:lnTo>
                <a:lnTo>
                  <a:pt x="0" y="0"/>
                </a:lnTo>
                <a:lnTo>
                  <a:pt x="272" y="227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54178" tIns="27089" rIns="54178" bIns="27089"/>
          <a:lstStyle/>
          <a:p>
            <a:endParaRPr lang="ja-JP" altLang="en-US"/>
          </a:p>
        </p:txBody>
      </p:sp>
      <p:sp>
        <p:nvSpPr>
          <p:cNvPr id="4127" name="Text Box 35"/>
          <p:cNvSpPr txBox="1">
            <a:spLocks noChangeArrowheads="1"/>
          </p:cNvSpPr>
          <p:nvPr/>
        </p:nvSpPr>
        <p:spPr bwMode="auto">
          <a:xfrm>
            <a:off x="4327525" y="868363"/>
            <a:ext cx="1854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defTabSz="585788"/>
            <a:r>
              <a:rPr lang="en-US" altLang="ja-JP" sz="1200" b="1">
                <a:solidFill>
                  <a:srgbClr val="009900"/>
                </a:solidFill>
                <a:latin typeface="Times New Roman" pitchFamily="18" charset="0"/>
              </a:rPr>
              <a:t>Maintenance of Remission</a:t>
            </a:r>
          </a:p>
        </p:txBody>
      </p:sp>
      <p:sp>
        <p:nvSpPr>
          <p:cNvPr id="4128" name="Text Box 36"/>
          <p:cNvSpPr txBox="1">
            <a:spLocks noChangeArrowheads="1"/>
          </p:cNvSpPr>
          <p:nvPr/>
        </p:nvSpPr>
        <p:spPr bwMode="auto">
          <a:xfrm>
            <a:off x="1428750" y="868363"/>
            <a:ext cx="16383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defTabSz="585788"/>
            <a:r>
              <a:rPr lang="en-US" altLang="ja-JP" sz="1200" b="1">
                <a:solidFill>
                  <a:srgbClr val="009900"/>
                </a:solidFill>
                <a:latin typeface="Times New Roman" pitchFamily="18" charset="0"/>
              </a:rPr>
              <a:t>Induction of Remission</a:t>
            </a:r>
          </a:p>
        </p:txBody>
      </p:sp>
      <p:sp>
        <p:nvSpPr>
          <p:cNvPr id="4129" name="Line 37"/>
          <p:cNvSpPr>
            <a:spLocks noChangeShapeType="1"/>
          </p:cNvSpPr>
          <p:nvPr/>
        </p:nvSpPr>
        <p:spPr bwMode="auto">
          <a:xfrm flipH="1" flipV="1">
            <a:off x="3078163" y="962025"/>
            <a:ext cx="0" cy="1017588"/>
          </a:xfrm>
          <a:prstGeom prst="line">
            <a:avLst/>
          </a:prstGeom>
          <a:noFill/>
          <a:ln w="38100">
            <a:solidFill>
              <a:srgbClr val="008000"/>
            </a:solidFill>
            <a:prstDash val="sysDot"/>
            <a:round/>
            <a:headEnd/>
            <a:tailEnd/>
          </a:ln>
        </p:spPr>
        <p:txBody>
          <a:bodyPr lIns="54178" tIns="27089" rIns="54178" bIns="27089"/>
          <a:lstStyle/>
          <a:p>
            <a:endParaRPr lang="en-US"/>
          </a:p>
        </p:txBody>
      </p:sp>
      <p:sp>
        <p:nvSpPr>
          <p:cNvPr id="7206" name="Text Box 38"/>
          <p:cNvSpPr txBox="1">
            <a:spLocks noChangeArrowheads="1"/>
          </p:cNvSpPr>
          <p:nvPr/>
        </p:nvSpPr>
        <p:spPr bwMode="auto">
          <a:xfrm rot="16200000">
            <a:off x="-162719" y="2488407"/>
            <a:ext cx="33861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653" tIns="29326" rIns="58653" bIns="29326">
            <a:spAutoFit/>
          </a:bodyPr>
          <a:lstStyle/>
          <a:p>
            <a:pPr defTabSz="585788">
              <a:defRPr/>
            </a:pPr>
            <a:r>
              <a:rPr lang="en-US" altLang="ja-JP" sz="1100" b="1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107" charset="0"/>
                <a:ea typeface="ＭＳ Ｐゴシック" pitchFamily="-107" charset="-128"/>
                <a:cs typeface="ＭＳ Ｐゴシック" pitchFamily="-107" charset="-128"/>
              </a:rPr>
              <a:t>Frequency of topical corticosteroid application</a:t>
            </a:r>
          </a:p>
        </p:txBody>
      </p:sp>
      <p:sp>
        <p:nvSpPr>
          <p:cNvPr id="7207" name="Text Box 39"/>
          <p:cNvSpPr txBox="1">
            <a:spLocks noChangeArrowheads="1"/>
          </p:cNvSpPr>
          <p:nvPr/>
        </p:nvSpPr>
        <p:spPr bwMode="auto">
          <a:xfrm>
            <a:off x="1819275" y="1143000"/>
            <a:ext cx="93027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653" tIns="29326" rIns="58653" bIns="29326">
            <a:spAutoFit/>
          </a:bodyPr>
          <a:lstStyle/>
          <a:p>
            <a:pPr defTabSz="586931">
              <a:spcBef>
                <a:spcPct val="50000"/>
              </a:spcBef>
              <a:defRPr/>
            </a:pPr>
            <a:r>
              <a:rPr lang="en-US" altLang="ja-JP" sz="1200" b="1" dirty="0">
                <a:solidFill>
                  <a:srgbClr val="FFCC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Dermatitis</a:t>
            </a:r>
          </a:p>
        </p:txBody>
      </p:sp>
      <p:sp>
        <p:nvSpPr>
          <p:cNvPr id="7208" name="Text Box 40"/>
          <p:cNvSpPr txBox="1">
            <a:spLocks noChangeArrowheads="1"/>
          </p:cNvSpPr>
          <p:nvPr/>
        </p:nvSpPr>
        <p:spPr bwMode="auto">
          <a:xfrm>
            <a:off x="4624388" y="1143000"/>
            <a:ext cx="10906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653" tIns="29326" rIns="58653" bIns="29326">
            <a:spAutoFit/>
          </a:bodyPr>
          <a:lstStyle/>
          <a:p>
            <a:pPr defTabSz="585788">
              <a:spcBef>
                <a:spcPct val="50000"/>
              </a:spcBef>
              <a:defRPr/>
            </a:pPr>
            <a:r>
              <a:rPr lang="en-US" altLang="ja-JP" sz="12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107" charset="0"/>
                <a:ea typeface="ＭＳ Ｐゴシック" pitchFamily="-107" charset="-128"/>
                <a:cs typeface="ＭＳ Ｐゴシック" pitchFamily="-107" charset="-128"/>
              </a:rPr>
              <a:t>No symptoms</a:t>
            </a:r>
          </a:p>
        </p:txBody>
      </p:sp>
      <p:sp>
        <p:nvSpPr>
          <p:cNvPr id="4133" name="Rectangle 41"/>
          <p:cNvSpPr>
            <a:spLocks noChangeArrowheads="1"/>
          </p:cNvSpPr>
          <p:nvPr/>
        </p:nvSpPr>
        <p:spPr bwMode="auto">
          <a:xfrm>
            <a:off x="2676525" y="4432300"/>
            <a:ext cx="4284663" cy="290513"/>
          </a:xfrm>
          <a:prstGeom prst="rect">
            <a:avLst/>
          </a:prstGeom>
          <a:gradFill rotWithShape="1">
            <a:gsLst>
              <a:gs pos="0">
                <a:srgbClr val="003B00"/>
              </a:gs>
              <a:gs pos="50000">
                <a:srgbClr val="008000"/>
              </a:gs>
              <a:gs pos="100000">
                <a:srgbClr val="003B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58653" tIns="29326" rIns="58653" bIns="29326" anchor="ctr"/>
          <a:lstStyle/>
          <a:p>
            <a:pPr algn="ctr" defTabSz="585788"/>
            <a:r>
              <a:rPr lang="en-US" altLang="ja-JP" sz="1100" b="1">
                <a:solidFill>
                  <a:srgbClr val="CCFF99"/>
                </a:solidFill>
                <a:latin typeface="Times New Roman" pitchFamily="18" charset="0"/>
              </a:rPr>
              <a:t>Environmental control, skin washing with soap and water</a:t>
            </a:r>
          </a:p>
        </p:txBody>
      </p:sp>
      <p:sp>
        <p:nvSpPr>
          <p:cNvPr id="7211" name="Text Box 43"/>
          <p:cNvSpPr txBox="1">
            <a:spLocks noChangeArrowheads="1"/>
          </p:cNvSpPr>
          <p:nvPr/>
        </p:nvSpPr>
        <p:spPr bwMode="auto">
          <a:xfrm>
            <a:off x="1536700" y="4475163"/>
            <a:ext cx="1246188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2F4D71"/>
            </a:prstShdw>
          </a:effectLst>
        </p:spPr>
        <p:txBody>
          <a:bodyPr lIns="58653" tIns="29326" rIns="58653" bIns="29326">
            <a:spAutoFit/>
          </a:bodyPr>
          <a:lstStyle/>
          <a:p>
            <a:pPr defTabSz="1407128">
              <a:spcBef>
                <a:spcPct val="50000"/>
              </a:spcBef>
              <a:defRPr/>
            </a:pPr>
            <a:r>
              <a:rPr kumimoji="0" lang="en-US" altLang="ja-JP" sz="1050" b="1" dirty="0">
                <a:solidFill>
                  <a:schemeClr val="accent2"/>
                </a:solidFill>
                <a:latin typeface="Times New Roman" pitchFamily="18" charset="0"/>
              </a:rPr>
              <a:t>Patient education</a:t>
            </a:r>
          </a:p>
        </p:txBody>
      </p:sp>
      <p:sp>
        <p:nvSpPr>
          <p:cNvPr id="4135" name="Text Box 44"/>
          <p:cNvSpPr txBox="1">
            <a:spLocks noChangeArrowheads="1"/>
          </p:cNvSpPr>
          <p:nvPr/>
        </p:nvSpPr>
        <p:spPr bwMode="auto">
          <a:xfrm>
            <a:off x="1701800" y="3319463"/>
            <a:ext cx="7207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algn="r" defTabSz="585788"/>
            <a:r>
              <a:rPr lang="en-US" altLang="ja-JP" sz="900">
                <a:latin typeface="Times New Roman" pitchFamily="18" charset="0"/>
              </a:rPr>
              <a:t>Every 4 days</a:t>
            </a:r>
          </a:p>
        </p:txBody>
      </p:sp>
      <p:sp>
        <p:nvSpPr>
          <p:cNvPr id="4136" name="Text Box 45"/>
          <p:cNvSpPr txBox="1">
            <a:spLocks noChangeArrowheads="1"/>
          </p:cNvSpPr>
          <p:nvPr/>
        </p:nvSpPr>
        <p:spPr bwMode="auto">
          <a:xfrm>
            <a:off x="1701800" y="3468688"/>
            <a:ext cx="7207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algn="r" defTabSz="585788"/>
            <a:r>
              <a:rPr lang="en-US" altLang="ja-JP" sz="900">
                <a:latin typeface="Times New Roman" pitchFamily="18" charset="0"/>
              </a:rPr>
              <a:t>Every 5 days</a:t>
            </a:r>
          </a:p>
        </p:txBody>
      </p:sp>
      <p:sp>
        <p:nvSpPr>
          <p:cNvPr id="4137" name="Text Box 46"/>
          <p:cNvSpPr txBox="1">
            <a:spLocks noChangeArrowheads="1"/>
          </p:cNvSpPr>
          <p:nvPr/>
        </p:nvSpPr>
        <p:spPr bwMode="auto">
          <a:xfrm>
            <a:off x="1701800" y="3617913"/>
            <a:ext cx="7207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8653" tIns="29326" rIns="58653" bIns="29326">
            <a:spAutoFit/>
          </a:bodyPr>
          <a:lstStyle/>
          <a:p>
            <a:pPr algn="r" defTabSz="585788"/>
            <a:r>
              <a:rPr lang="en-US" altLang="ja-JP" sz="900">
                <a:latin typeface="Times New Roman" pitchFamily="18" charset="0"/>
              </a:rPr>
              <a:t>Every 6 days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正方形/長方形 3"/>
          <p:cNvSpPr>
            <a:spLocks noChangeArrowheads="1"/>
          </p:cNvSpPr>
          <p:nvPr/>
        </p:nvSpPr>
        <p:spPr bwMode="auto">
          <a:xfrm>
            <a:off x="1697038" y="1377950"/>
            <a:ext cx="5500687" cy="82073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58653" tIns="29326" rIns="58653" bIns="29326" anchor="ctr"/>
          <a:lstStyle/>
          <a:p>
            <a:pPr algn="ctr" defTabSz="585788"/>
            <a:r>
              <a:rPr lang="en-US" altLang="ja-JP" sz="1300">
                <a:latin typeface="Times New Roman" pitchFamily="18" charset="0"/>
              </a:rPr>
              <a:t>Patients hospitalized with severe AD from Jan. 2004 to Jul. 2007, who were reevaluated for IgE at least one more time 1-2 years after discharge</a:t>
            </a:r>
          </a:p>
          <a:p>
            <a:pPr algn="ctr" defTabSz="585788"/>
            <a:r>
              <a:rPr lang="en-US" altLang="ja-JP" sz="1300">
                <a:latin typeface="Times New Roman" pitchFamily="18" charset="0"/>
              </a:rPr>
              <a:t>n=52</a:t>
            </a:r>
          </a:p>
        </p:txBody>
      </p:sp>
      <p:sp>
        <p:nvSpPr>
          <p:cNvPr id="5123" name="正方形/長方形 4"/>
          <p:cNvSpPr>
            <a:spLocks noChangeArrowheads="1"/>
          </p:cNvSpPr>
          <p:nvPr/>
        </p:nvSpPr>
        <p:spPr bwMode="auto">
          <a:xfrm>
            <a:off x="5903913" y="2519363"/>
            <a:ext cx="1309687" cy="8191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58653" tIns="29326" rIns="58653" bIns="29326" anchor="ctr"/>
          <a:lstStyle/>
          <a:p>
            <a:pPr algn="ctr" defTabSz="585788"/>
            <a:r>
              <a:rPr lang="en-US" altLang="ja-JP" sz="1300">
                <a:latin typeface="Times New Roman" pitchFamily="18" charset="0"/>
              </a:rPr>
              <a:t>Others</a:t>
            </a:r>
          </a:p>
          <a:p>
            <a:pPr algn="ctr" defTabSz="585788"/>
            <a:r>
              <a:rPr lang="en-US" altLang="ja-JP" sz="1300">
                <a:latin typeface="Times New Roman" pitchFamily="18" charset="0"/>
              </a:rPr>
              <a:t>n=7</a:t>
            </a:r>
          </a:p>
        </p:txBody>
      </p:sp>
      <p:sp>
        <p:nvSpPr>
          <p:cNvPr id="5124" name="正方形/長方形 6"/>
          <p:cNvSpPr>
            <a:spLocks noChangeArrowheads="1"/>
          </p:cNvSpPr>
          <p:nvPr/>
        </p:nvSpPr>
        <p:spPr bwMode="auto">
          <a:xfrm>
            <a:off x="1697038" y="2519363"/>
            <a:ext cx="4000500" cy="8191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58653" tIns="29326" rIns="58653" bIns="29326" anchor="ctr"/>
          <a:lstStyle/>
          <a:p>
            <a:pPr algn="ctr" defTabSz="585788"/>
            <a:r>
              <a:rPr lang="en-US" altLang="ja-JP" sz="1300">
                <a:latin typeface="Times New Roman" pitchFamily="18" charset="0"/>
              </a:rPr>
              <a:t>Patients whose total IgE level at initial presentation was above 100 IU/mL</a:t>
            </a:r>
          </a:p>
          <a:p>
            <a:pPr algn="ctr" defTabSz="585788"/>
            <a:r>
              <a:rPr lang="en-US" altLang="ja-JP" sz="1300">
                <a:latin typeface="Times New Roman" pitchFamily="18" charset="0"/>
              </a:rPr>
              <a:t>n=45</a:t>
            </a:r>
          </a:p>
        </p:txBody>
      </p:sp>
      <p:cxnSp>
        <p:nvCxnSpPr>
          <p:cNvPr id="5125" name="直線コネクタ 8"/>
          <p:cNvCxnSpPr>
            <a:cxnSpLocks noChangeShapeType="1"/>
            <a:stCxn id="5122" idx="2"/>
            <a:endCxn id="5123" idx="0"/>
          </p:cNvCxnSpPr>
          <p:nvPr/>
        </p:nvCxnSpPr>
        <p:spPr bwMode="auto">
          <a:xfrm rot="16200000" flipH="1">
            <a:off x="5343525" y="1303338"/>
            <a:ext cx="320675" cy="21113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26" name="直線コネクタ 10"/>
          <p:cNvCxnSpPr>
            <a:cxnSpLocks noChangeShapeType="1"/>
            <a:stCxn id="5122" idx="2"/>
            <a:endCxn id="5124" idx="0"/>
          </p:cNvCxnSpPr>
          <p:nvPr/>
        </p:nvCxnSpPr>
        <p:spPr bwMode="auto">
          <a:xfrm rot="5400000">
            <a:off x="3912394" y="1983582"/>
            <a:ext cx="320675" cy="750887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</p:cxnSp>
      <p:sp>
        <p:nvSpPr>
          <p:cNvPr id="5127" name="正方形/長方形 11"/>
          <p:cNvSpPr>
            <a:spLocks noChangeArrowheads="1"/>
          </p:cNvSpPr>
          <p:nvPr/>
        </p:nvSpPr>
        <p:spPr bwMode="auto">
          <a:xfrm>
            <a:off x="4625975" y="3679825"/>
            <a:ext cx="2589213" cy="82073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58653" tIns="29326" rIns="58653" bIns="29326" anchor="ctr"/>
          <a:lstStyle/>
          <a:p>
            <a:pPr algn="ctr">
              <a:spcBef>
                <a:spcPct val="50000"/>
              </a:spcBef>
            </a:pPr>
            <a:r>
              <a:rPr lang="en-US" altLang="ja-JP" sz="1300">
                <a:latin typeface="Times New Roman" pitchFamily="18" charset="0"/>
              </a:rPr>
              <a:t>Reactive treatment group</a:t>
            </a:r>
          </a:p>
          <a:p>
            <a:pPr algn="ctr">
              <a:spcBef>
                <a:spcPct val="50000"/>
              </a:spcBef>
            </a:pPr>
            <a:r>
              <a:rPr lang="en-US" altLang="ja-JP" sz="1300">
                <a:latin typeface="Times New Roman" pitchFamily="18" charset="0"/>
              </a:rPr>
              <a:t>n=20</a:t>
            </a:r>
          </a:p>
        </p:txBody>
      </p:sp>
      <p:sp>
        <p:nvSpPr>
          <p:cNvPr id="5128" name="正方形/長方形 12" descr="10%"/>
          <p:cNvSpPr>
            <a:spLocks noChangeArrowheads="1"/>
          </p:cNvSpPr>
          <p:nvPr/>
        </p:nvSpPr>
        <p:spPr bwMode="auto">
          <a:xfrm>
            <a:off x="1697038" y="3679825"/>
            <a:ext cx="2714625" cy="82073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lIns="58653" tIns="29326" rIns="58653" bIns="29326" anchor="ctr"/>
          <a:lstStyle/>
          <a:p>
            <a:pPr algn="ctr">
              <a:spcBef>
                <a:spcPct val="50000"/>
              </a:spcBef>
            </a:pPr>
            <a:r>
              <a:rPr lang="en-US" altLang="ja-JP" sz="1300">
                <a:latin typeface="Times New Roman" pitchFamily="18" charset="0"/>
              </a:rPr>
              <a:t>Proactive treatment group</a:t>
            </a:r>
          </a:p>
          <a:p>
            <a:pPr algn="ctr">
              <a:spcBef>
                <a:spcPct val="50000"/>
              </a:spcBef>
            </a:pPr>
            <a:r>
              <a:rPr lang="en-US" altLang="ja-JP" sz="1300">
                <a:latin typeface="Times New Roman" pitchFamily="18" charset="0"/>
              </a:rPr>
              <a:t>n=25</a:t>
            </a:r>
          </a:p>
        </p:txBody>
      </p:sp>
      <p:cxnSp>
        <p:nvCxnSpPr>
          <p:cNvPr id="5129" name="直線コネクタ 14"/>
          <p:cNvCxnSpPr>
            <a:cxnSpLocks noChangeShapeType="1"/>
            <a:stCxn id="5124" idx="2"/>
            <a:endCxn id="5127" idx="0"/>
          </p:cNvCxnSpPr>
          <p:nvPr/>
        </p:nvCxnSpPr>
        <p:spPr bwMode="auto">
          <a:xfrm rot="16200000" flipH="1">
            <a:off x="4638676" y="2397125"/>
            <a:ext cx="341312" cy="2224087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30" name="直線コネクタ 16"/>
          <p:cNvCxnSpPr>
            <a:cxnSpLocks noChangeShapeType="1"/>
            <a:stCxn id="5124" idx="2"/>
            <a:endCxn id="5128" idx="0"/>
          </p:cNvCxnSpPr>
          <p:nvPr/>
        </p:nvCxnSpPr>
        <p:spPr bwMode="auto">
          <a:xfrm rot="5400000">
            <a:off x="3205163" y="3187700"/>
            <a:ext cx="341312" cy="642938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</p:cxnSp>
      <p:sp>
        <p:nvSpPr>
          <p:cNvPr id="5131" name="AutoShape 13"/>
          <p:cNvSpPr>
            <a:spLocks noChangeArrowheads="1"/>
          </p:cNvSpPr>
          <p:nvPr/>
        </p:nvSpPr>
        <p:spPr bwMode="auto">
          <a:xfrm>
            <a:off x="1500188" y="4857750"/>
            <a:ext cx="5715000" cy="1428750"/>
          </a:xfrm>
          <a:prstGeom prst="roundRect">
            <a:avLst>
              <a:gd name="adj" fmla="val 3176"/>
            </a:avLst>
          </a:prstGeom>
          <a:noFill/>
          <a:ln w="9525">
            <a:noFill/>
            <a:round/>
            <a:headEnd/>
            <a:tailEnd/>
          </a:ln>
          <a:effectLst>
            <a:prstShdw prst="shdw17" dist="17961" dir="2700000">
              <a:srgbClr val="99995C">
                <a:alpha val="74997"/>
              </a:srgbClr>
            </a:prstShdw>
          </a:effectLst>
        </p:spPr>
        <p:txBody>
          <a:bodyPr lIns="54178" tIns="27089" rIns="54178" bIns="27089" anchor="ctr"/>
          <a:lstStyle/>
          <a:p>
            <a:pPr defTabSz="1406525"/>
            <a:r>
              <a:rPr lang="en-US" altLang="ja-JP" sz="1200" b="1">
                <a:latin typeface="Times New Roman" pitchFamily="18" charset="0"/>
                <a:cs typeface="Times New Roman" pitchFamily="18" charset="0"/>
              </a:rPr>
              <a:t>Supplement figure 2. </a:t>
            </a:r>
            <a:r>
              <a:rPr lang="en-US" altLang="ja-JP" sz="1300" b="1">
                <a:latin typeface="Times New Roman" pitchFamily="18" charset="0"/>
              </a:rPr>
              <a:t>Patient flow.</a:t>
            </a:r>
          </a:p>
          <a:p>
            <a:pPr defTabSz="1406525"/>
            <a:r>
              <a:rPr lang="en-US" altLang="ja-JP" sz="1300">
                <a:latin typeface="Times New Roman" pitchFamily="18" charset="0"/>
              </a:rPr>
              <a:t>Of all patients admitted to our division for treatment between January 2004 and July 2007, 45 patients satisfied the inclusion criteria.</a:t>
            </a:r>
          </a:p>
          <a:p>
            <a:pPr defTabSz="1406525"/>
            <a:r>
              <a:rPr lang="en-US" altLang="ja-JP" sz="1300">
                <a:latin typeface="Times New Roman" pitchFamily="18" charset="0"/>
              </a:rPr>
              <a:t>Two years after the start of treatment, 25 of the total 45 patients (55.5%) reported continuing twice-a-day skin care and proactive treatment (</a:t>
            </a:r>
            <a:r>
              <a:rPr lang="en-US" altLang="ja-JP" sz="1300" b="1">
                <a:latin typeface="Times New Roman" pitchFamily="18" charset="0"/>
              </a:rPr>
              <a:t>proactive treatment group</a:t>
            </a:r>
            <a:r>
              <a:rPr lang="en-US" altLang="ja-JP" sz="1300">
                <a:latin typeface="Times New Roman" pitchFamily="18" charset="0"/>
              </a:rPr>
              <a:t>). On the other hand, 20 patients (44.4%) discontinued it during the two-year follow-up and treated their symptoms reactively (</a:t>
            </a:r>
            <a:r>
              <a:rPr lang="en-US" altLang="ja-JP" sz="1300" b="1">
                <a:latin typeface="Times New Roman" pitchFamily="18" charset="0"/>
              </a:rPr>
              <a:t>reactive treatment group</a:t>
            </a:r>
            <a:r>
              <a:rPr lang="en-US" altLang="ja-JP" sz="1300">
                <a:latin typeface="Times New Roman" pitchFamily="18" charset="0"/>
              </a:rPr>
              <a:t>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143000" y="3032125"/>
            <a:ext cx="6929438" cy="325438"/>
            <a:chOff x="1565" y="3647"/>
            <a:chExt cx="6985" cy="323"/>
          </a:xfrm>
        </p:grpSpPr>
        <p:sp>
          <p:nvSpPr>
            <p:cNvPr id="6227" name="Rectangle 3"/>
            <p:cNvSpPr>
              <a:spLocks noChangeArrowheads="1"/>
            </p:cNvSpPr>
            <p:nvPr/>
          </p:nvSpPr>
          <p:spPr bwMode="auto">
            <a:xfrm>
              <a:off x="7684" y="3647"/>
              <a:ext cx="86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NS</a:t>
              </a:r>
            </a:p>
          </p:txBody>
        </p:sp>
        <p:sp>
          <p:nvSpPr>
            <p:cNvPr id="6228" name="Rectangle 4"/>
            <p:cNvSpPr>
              <a:spLocks noChangeArrowheads="1"/>
            </p:cNvSpPr>
            <p:nvPr/>
          </p:nvSpPr>
          <p:spPr bwMode="auto">
            <a:xfrm>
              <a:off x="6176" y="3647"/>
              <a:ext cx="1508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79.5 (66.8-91.4)</a:t>
              </a:r>
            </a:p>
          </p:txBody>
        </p:sp>
        <p:sp>
          <p:nvSpPr>
            <p:cNvPr id="6229" name="Rectangle 5"/>
            <p:cNvSpPr>
              <a:spLocks noChangeArrowheads="1"/>
            </p:cNvSpPr>
            <p:nvPr/>
          </p:nvSpPr>
          <p:spPr bwMode="auto">
            <a:xfrm>
              <a:off x="4670" y="3647"/>
              <a:ext cx="150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82.2 (68.2-85.6)</a:t>
              </a:r>
            </a:p>
          </p:txBody>
        </p:sp>
        <p:sp>
          <p:nvSpPr>
            <p:cNvPr id="6230" name="Rectangle 6"/>
            <p:cNvSpPr>
              <a:spLocks noChangeArrowheads="1"/>
            </p:cNvSpPr>
            <p:nvPr/>
          </p:nvSpPr>
          <p:spPr bwMode="auto">
            <a:xfrm>
              <a:off x="1565" y="3647"/>
              <a:ext cx="2736" cy="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ctr"/>
              <a:r>
                <a:rPr lang="en-US" altLang="ja-JP" sz="1300">
                  <a:latin typeface="Times New Roman" pitchFamily="18" charset="0"/>
                </a:rPr>
                <a:t>Baseline SCORAD, median (IQR)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143000" y="2746375"/>
            <a:ext cx="6929438" cy="325438"/>
            <a:chOff x="1565" y="3386"/>
            <a:chExt cx="6985" cy="323"/>
          </a:xfrm>
        </p:grpSpPr>
        <p:sp>
          <p:nvSpPr>
            <p:cNvPr id="6223" name="Rectangle 8"/>
            <p:cNvSpPr>
              <a:spLocks noChangeArrowheads="1"/>
            </p:cNvSpPr>
            <p:nvPr/>
          </p:nvSpPr>
          <p:spPr bwMode="auto">
            <a:xfrm>
              <a:off x="7684" y="3386"/>
              <a:ext cx="86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NS</a:t>
              </a:r>
            </a:p>
          </p:txBody>
        </p:sp>
        <p:sp>
          <p:nvSpPr>
            <p:cNvPr id="6224" name="Rectangle 9"/>
            <p:cNvSpPr>
              <a:spLocks noChangeArrowheads="1"/>
            </p:cNvSpPr>
            <p:nvPr/>
          </p:nvSpPr>
          <p:spPr bwMode="auto">
            <a:xfrm>
              <a:off x="5958" y="3386"/>
              <a:ext cx="2160" cy="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2,081 (1,059-6,980)</a:t>
              </a:r>
            </a:p>
          </p:txBody>
        </p:sp>
        <p:sp>
          <p:nvSpPr>
            <p:cNvPr id="6225" name="Rectangle 10"/>
            <p:cNvSpPr>
              <a:spLocks noChangeArrowheads="1"/>
            </p:cNvSpPr>
            <p:nvPr/>
          </p:nvSpPr>
          <p:spPr bwMode="auto">
            <a:xfrm>
              <a:off x="4373" y="3386"/>
              <a:ext cx="2088" cy="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2,442 (1,263-8,330)</a:t>
              </a:r>
            </a:p>
          </p:txBody>
        </p:sp>
        <p:sp>
          <p:nvSpPr>
            <p:cNvPr id="6226" name="Rectangle 11"/>
            <p:cNvSpPr>
              <a:spLocks noChangeArrowheads="1"/>
            </p:cNvSpPr>
            <p:nvPr/>
          </p:nvSpPr>
          <p:spPr bwMode="auto">
            <a:xfrm>
              <a:off x="1565" y="3386"/>
              <a:ext cx="2952" cy="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ctr"/>
              <a:r>
                <a:rPr lang="en-US" altLang="ja-JP" sz="1300">
                  <a:latin typeface="Times New Roman" pitchFamily="18" charset="0"/>
                </a:rPr>
                <a:t>Baseline total IgE, median (IQR)IU/ml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143000" y="2473325"/>
            <a:ext cx="6929438" cy="269875"/>
            <a:chOff x="1565" y="3042"/>
            <a:chExt cx="6985" cy="269"/>
          </a:xfrm>
        </p:grpSpPr>
        <p:sp>
          <p:nvSpPr>
            <p:cNvPr id="6219" name="Rectangle 13"/>
            <p:cNvSpPr>
              <a:spLocks noChangeArrowheads="1"/>
            </p:cNvSpPr>
            <p:nvPr/>
          </p:nvSpPr>
          <p:spPr bwMode="auto">
            <a:xfrm>
              <a:off x="7684" y="3042"/>
              <a:ext cx="8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endParaRPr lang="ja-JP" altLang="ja-JP" sz="2100">
                <a:latin typeface="Times New Roman" pitchFamily="18" charset="0"/>
              </a:endParaRPr>
            </a:p>
          </p:txBody>
        </p:sp>
        <p:sp>
          <p:nvSpPr>
            <p:cNvPr id="6220" name="Rectangle 14"/>
            <p:cNvSpPr>
              <a:spLocks noChangeArrowheads="1"/>
            </p:cNvSpPr>
            <p:nvPr/>
          </p:nvSpPr>
          <p:spPr bwMode="auto">
            <a:xfrm>
              <a:off x="6176" y="3042"/>
              <a:ext cx="1508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16:4</a:t>
              </a:r>
            </a:p>
          </p:txBody>
        </p:sp>
        <p:sp>
          <p:nvSpPr>
            <p:cNvPr id="6221" name="Rectangle 15"/>
            <p:cNvSpPr>
              <a:spLocks noChangeArrowheads="1"/>
            </p:cNvSpPr>
            <p:nvPr/>
          </p:nvSpPr>
          <p:spPr bwMode="auto">
            <a:xfrm>
              <a:off x="4670" y="3042"/>
              <a:ext cx="150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17:8</a:t>
              </a:r>
            </a:p>
          </p:txBody>
        </p:sp>
        <p:sp>
          <p:nvSpPr>
            <p:cNvPr id="6222" name="Rectangle 16"/>
            <p:cNvSpPr>
              <a:spLocks noChangeArrowheads="1"/>
            </p:cNvSpPr>
            <p:nvPr/>
          </p:nvSpPr>
          <p:spPr bwMode="auto">
            <a:xfrm>
              <a:off x="1565" y="3042"/>
              <a:ext cx="245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ctr"/>
              <a:r>
                <a:rPr lang="en-US" altLang="ja-JP" sz="1300">
                  <a:latin typeface="Times New Roman" pitchFamily="18" charset="0"/>
                </a:rPr>
                <a:t>Male: Female</a:t>
              </a: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1143000" y="1135063"/>
            <a:ext cx="6929438" cy="508000"/>
            <a:chOff x="1565" y="1486"/>
            <a:chExt cx="6985" cy="504"/>
          </a:xfrm>
        </p:grpSpPr>
        <p:sp>
          <p:nvSpPr>
            <p:cNvPr id="6214" name="Rectangle 18"/>
            <p:cNvSpPr>
              <a:spLocks noChangeArrowheads="1"/>
            </p:cNvSpPr>
            <p:nvPr/>
          </p:nvSpPr>
          <p:spPr bwMode="auto">
            <a:xfrm>
              <a:off x="7684" y="1749"/>
              <a:ext cx="866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NS</a:t>
              </a:r>
            </a:p>
          </p:txBody>
        </p:sp>
        <p:sp>
          <p:nvSpPr>
            <p:cNvPr id="6215" name="Rectangle 19"/>
            <p:cNvSpPr>
              <a:spLocks noChangeArrowheads="1"/>
            </p:cNvSpPr>
            <p:nvPr/>
          </p:nvSpPr>
          <p:spPr bwMode="auto">
            <a:xfrm>
              <a:off x="6176" y="1749"/>
              <a:ext cx="1508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5.0 (4.0)</a:t>
              </a:r>
            </a:p>
          </p:txBody>
        </p:sp>
        <p:sp>
          <p:nvSpPr>
            <p:cNvPr id="6216" name="Rectangle 20"/>
            <p:cNvSpPr>
              <a:spLocks noChangeArrowheads="1"/>
            </p:cNvSpPr>
            <p:nvPr/>
          </p:nvSpPr>
          <p:spPr bwMode="auto">
            <a:xfrm>
              <a:off x="4670" y="1749"/>
              <a:ext cx="1506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400">
                  <a:latin typeface="Times New Roman" pitchFamily="18" charset="0"/>
                  <a:cs typeface="Times New Roman" pitchFamily="18" charset="0"/>
                </a:rPr>
                <a:t>4.3 </a:t>
              </a:r>
              <a:r>
                <a:rPr lang="en-US" altLang="ja-JP" sz="140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(</a:t>
              </a:r>
              <a:r>
                <a:rPr lang="en-US" altLang="ja-JP" sz="1400">
                  <a:latin typeface="Times New Roman" pitchFamily="18" charset="0"/>
                  <a:cs typeface="Times New Roman" pitchFamily="18" charset="0"/>
                </a:rPr>
                <a:t>3.3)</a:t>
              </a:r>
              <a:endParaRPr lang="en-US" altLang="ja-JP" sz="13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217" name="Rectangle 21"/>
            <p:cNvSpPr>
              <a:spLocks noChangeArrowheads="1"/>
            </p:cNvSpPr>
            <p:nvPr/>
          </p:nvSpPr>
          <p:spPr bwMode="auto">
            <a:xfrm>
              <a:off x="1565" y="1749"/>
              <a:ext cx="2455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ctr"/>
              <a:r>
                <a:rPr lang="en-US" altLang="ja-JP" sz="1400">
                  <a:latin typeface="Times New Roman" pitchFamily="18" charset="0"/>
                  <a:cs typeface="Times New Roman" pitchFamily="18" charset="0"/>
                </a:rPr>
                <a:t>Mean age </a:t>
              </a:r>
              <a:r>
                <a:rPr lang="en-US" altLang="ja-JP" sz="130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altLang="ja-JP" sz="1400">
                  <a:latin typeface="Times New Roman" pitchFamily="18" charset="0"/>
                  <a:cs typeface="Times New Roman" pitchFamily="18" charset="0"/>
                </a:rPr>
                <a:t>SD</a:t>
              </a:r>
              <a:r>
                <a:rPr lang="en-US" altLang="ja-JP" sz="1300">
                  <a:latin typeface="Times New Roman" pitchFamily="18" charset="0"/>
                  <a:cs typeface="Times New Roman" pitchFamily="18" charset="0"/>
                </a:rPr>
                <a:t>) year</a:t>
              </a:r>
            </a:p>
          </p:txBody>
        </p:sp>
        <p:sp>
          <p:nvSpPr>
            <p:cNvPr id="6218" name="Rectangle 21"/>
            <p:cNvSpPr>
              <a:spLocks noChangeArrowheads="1"/>
            </p:cNvSpPr>
            <p:nvPr/>
          </p:nvSpPr>
          <p:spPr bwMode="auto">
            <a:xfrm>
              <a:off x="1565" y="1486"/>
              <a:ext cx="2455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ctr"/>
              <a:r>
                <a:rPr lang="en-US" altLang="ja-JP" sz="1300" b="1">
                  <a:latin typeface="Times New Roman" pitchFamily="18" charset="0"/>
                </a:rPr>
                <a:t>Baseline</a:t>
              </a:r>
            </a:p>
          </p:txBody>
        </p:sp>
      </p:grpSp>
      <p:sp>
        <p:nvSpPr>
          <p:cNvPr id="6150" name="Rectangle 22"/>
          <p:cNvSpPr>
            <a:spLocks noChangeArrowheads="1"/>
          </p:cNvSpPr>
          <p:nvPr/>
        </p:nvSpPr>
        <p:spPr bwMode="auto">
          <a:xfrm>
            <a:off x="6742113" y="849313"/>
            <a:ext cx="7747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178" tIns="27089" rIns="54178" bIns="27089" anchor="ctr"/>
          <a:lstStyle/>
          <a:p>
            <a:pPr algn="ctr">
              <a:spcBef>
                <a:spcPct val="20000"/>
              </a:spcBef>
            </a:pPr>
            <a:endParaRPr lang="ja-JP" altLang="ja-JP" sz="2100">
              <a:latin typeface="Times New Roman" pitchFamily="18" charset="0"/>
            </a:endParaRPr>
          </a:p>
        </p:txBody>
      </p:sp>
      <p:sp>
        <p:nvSpPr>
          <p:cNvPr id="6151" name="Rectangle 23"/>
          <p:cNvSpPr>
            <a:spLocks noChangeArrowheads="1"/>
          </p:cNvSpPr>
          <p:nvPr/>
        </p:nvSpPr>
        <p:spPr bwMode="auto">
          <a:xfrm>
            <a:off x="5721350" y="849313"/>
            <a:ext cx="1350963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178" tIns="27089" rIns="54178" bIns="27089" anchor="ctr"/>
          <a:lstStyle/>
          <a:p>
            <a:pPr algn="ctr" fontAlgn="ctr"/>
            <a:r>
              <a:rPr lang="en-US" altLang="ja-JP" sz="1300">
                <a:latin typeface="Times New Roman" pitchFamily="18" charset="0"/>
              </a:rPr>
              <a:t>(n=20)</a:t>
            </a:r>
          </a:p>
        </p:txBody>
      </p:sp>
      <p:sp>
        <p:nvSpPr>
          <p:cNvPr id="6152" name="Rectangle 24"/>
          <p:cNvSpPr>
            <a:spLocks noChangeArrowheads="1"/>
          </p:cNvSpPr>
          <p:nvPr/>
        </p:nvSpPr>
        <p:spPr bwMode="auto">
          <a:xfrm>
            <a:off x="4222750" y="849313"/>
            <a:ext cx="1349375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178" tIns="27089" rIns="54178" bIns="27089" anchor="ctr"/>
          <a:lstStyle/>
          <a:p>
            <a:pPr algn="ctr" fontAlgn="ctr"/>
            <a:r>
              <a:rPr lang="en-US" altLang="ja-JP" sz="1300">
                <a:latin typeface="Times New Roman" pitchFamily="18" charset="0"/>
              </a:rPr>
              <a:t>(n=25)</a:t>
            </a:r>
          </a:p>
        </p:txBody>
      </p:sp>
      <p:sp>
        <p:nvSpPr>
          <p:cNvPr id="6153" name="Rectangle 25"/>
          <p:cNvSpPr>
            <a:spLocks noChangeArrowheads="1"/>
          </p:cNvSpPr>
          <p:nvPr/>
        </p:nvSpPr>
        <p:spPr bwMode="auto">
          <a:xfrm>
            <a:off x="1258888" y="849313"/>
            <a:ext cx="2200275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178" tIns="27089" rIns="54178" bIns="27089" anchor="ctr"/>
          <a:lstStyle/>
          <a:p>
            <a:pPr algn="ctr">
              <a:spcBef>
                <a:spcPct val="20000"/>
              </a:spcBef>
            </a:pPr>
            <a:endParaRPr lang="ja-JP" altLang="ja-JP" sz="2100">
              <a:latin typeface="Times New Roman" pitchFamily="18" charset="0"/>
            </a:endParaRPr>
          </a:p>
        </p:txBody>
      </p:sp>
      <p:sp>
        <p:nvSpPr>
          <p:cNvPr id="6154" name="Rectangle 26"/>
          <p:cNvSpPr>
            <a:spLocks noChangeArrowheads="1"/>
          </p:cNvSpPr>
          <p:nvPr/>
        </p:nvSpPr>
        <p:spPr bwMode="auto">
          <a:xfrm>
            <a:off x="7154863" y="649288"/>
            <a:ext cx="7747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178" tIns="27089" rIns="54178" bIns="27089" anchor="ctr"/>
          <a:lstStyle/>
          <a:p>
            <a:pPr algn="ctr">
              <a:spcBef>
                <a:spcPct val="20000"/>
              </a:spcBef>
            </a:pPr>
            <a:r>
              <a:rPr lang="en-US" altLang="ja-JP" sz="1200" i="1">
                <a:latin typeface="Times New Roman" pitchFamily="18" charset="0"/>
              </a:rPr>
              <a:t>p</a:t>
            </a:r>
            <a:r>
              <a:rPr lang="en-US" altLang="ja-JP" sz="1200">
                <a:latin typeface="Times New Roman" pitchFamily="18" charset="0"/>
              </a:rPr>
              <a:t> Value*</a:t>
            </a:r>
          </a:p>
        </p:txBody>
      </p:sp>
      <p:sp>
        <p:nvSpPr>
          <p:cNvPr id="6155" name="Rectangle 27"/>
          <p:cNvSpPr>
            <a:spLocks noChangeArrowheads="1"/>
          </p:cNvSpPr>
          <p:nvPr/>
        </p:nvSpPr>
        <p:spPr bwMode="auto">
          <a:xfrm>
            <a:off x="5721350" y="649288"/>
            <a:ext cx="1350963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178" tIns="27089" rIns="54178" bIns="27089" anchor="ctr"/>
          <a:lstStyle/>
          <a:p>
            <a:pPr algn="ctr" fontAlgn="ctr"/>
            <a:r>
              <a:rPr lang="en-US" altLang="ja-JP" sz="1300">
                <a:latin typeface="Times New Roman" pitchFamily="18" charset="0"/>
              </a:rPr>
              <a:t>Reactive group</a:t>
            </a:r>
          </a:p>
        </p:txBody>
      </p:sp>
      <p:sp>
        <p:nvSpPr>
          <p:cNvPr id="6156" name="Rectangle 28"/>
          <p:cNvSpPr>
            <a:spLocks noChangeArrowheads="1"/>
          </p:cNvSpPr>
          <p:nvPr/>
        </p:nvSpPr>
        <p:spPr bwMode="auto">
          <a:xfrm>
            <a:off x="4222750" y="649288"/>
            <a:ext cx="13493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178" tIns="27089" rIns="54178" bIns="27089" anchor="ctr"/>
          <a:lstStyle/>
          <a:p>
            <a:pPr algn="ctr" fontAlgn="ctr"/>
            <a:r>
              <a:rPr lang="en-US" altLang="ja-JP" sz="1300">
                <a:latin typeface="Times New Roman" pitchFamily="18" charset="0"/>
              </a:rPr>
              <a:t>Proactive group</a:t>
            </a:r>
          </a:p>
        </p:txBody>
      </p:sp>
      <p:sp>
        <p:nvSpPr>
          <p:cNvPr id="6157" name="Rectangle 29"/>
          <p:cNvSpPr>
            <a:spLocks noChangeArrowheads="1"/>
          </p:cNvSpPr>
          <p:nvPr/>
        </p:nvSpPr>
        <p:spPr bwMode="auto">
          <a:xfrm>
            <a:off x="1258888" y="649288"/>
            <a:ext cx="22002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178" tIns="27089" rIns="54178" bIns="27089" anchor="ctr"/>
          <a:lstStyle/>
          <a:p>
            <a:pPr algn="ctr">
              <a:spcBef>
                <a:spcPct val="20000"/>
              </a:spcBef>
            </a:pPr>
            <a:endParaRPr lang="ja-JP" altLang="ja-JP" sz="2100">
              <a:latin typeface="Times New Roman" pitchFamily="18" charset="0"/>
            </a:endParaRPr>
          </a:p>
        </p:txBody>
      </p:sp>
      <p:sp>
        <p:nvSpPr>
          <p:cNvPr id="6158" name="Line 30"/>
          <p:cNvSpPr>
            <a:spLocks noChangeShapeType="1"/>
          </p:cNvSpPr>
          <p:nvPr/>
        </p:nvSpPr>
        <p:spPr bwMode="auto">
          <a:xfrm>
            <a:off x="1177925" y="625475"/>
            <a:ext cx="66246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54178" tIns="27089" rIns="54178" bIns="27089"/>
          <a:lstStyle/>
          <a:p>
            <a:endParaRPr lang="en-US"/>
          </a:p>
        </p:txBody>
      </p:sp>
      <p:sp>
        <p:nvSpPr>
          <p:cNvPr id="6159" name="Line 31"/>
          <p:cNvSpPr>
            <a:spLocks noChangeShapeType="1"/>
          </p:cNvSpPr>
          <p:nvPr/>
        </p:nvSpPr>
        <p:spPr bwMode="auto">
          <a:xfrm>
            <a:off x="1177925" y="5786438"/>
            <a:ext cx="66246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54178" tIns="27089" rIns="54178" bIns="27089"/>
          <a:lstStyle/>
          <a:p>
            <a:endParaRPr lang="en-US"/>
          </a:p>
        </p:txBody>
      </p:sp>
      <p:sp>
        <p:nvSpPr>
          <p:cNvPr id="6160" name="Line 32"/>
          <p:cNvSpPr>
            <a:spLocks noChangeShapeType="1"/>
          </p:cNvSpPr>
          <p:nvPr/>
        </p:nvSpPr>
        <p:spPr bwMode="auto">
          <a:xfrm>
            <a:off x="1177925" y="1103313"/>
            <a:ext cx="66246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lIns="54178" tIns="27089" rIns="54178" bIns="27089"/>
          <a:lstStyle/>
          <a:p>
            <a:endParaRPr lang="en-US"/>
          </a:p>
        </p:txBody>
      </p:sp>
      <p:sp>
        <p:nvSpPr>
          <p:cNvPr id="6161" name="Text Box 34"/>
          <p:cNvSpPr txBox="1">
            <a:spLocks noChangeArrowheads="1"/>
          </p:cNvSpPr>
          <p:nvPr/>
        </p:nvSpPr>
        <p:spPr bwMode="auto">
          <a:xfrm>
            <a:off x="1143000" y="285750"/>
            <a:ext cx="50990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178" tIns="27089" rIns="54178" bIns="27089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500" b="1">
                <a:latin typeface="Times New Roman" pitchFamily="18" charset="0"/>
              </a:rPr>
              <a:t>Supplement Table 1.</a:t>
            </a:r>
            <a:r>
              <a:rPr lang="en-US" altLang="ja-JP" sz="1500">
                <a:latin typeface="Times New Roman" pitchFamily="18" charset="0"/>
              </a:rPr>
              <a:t> Stratified analysis of the two groups. </a:t>
            </a:r>
          </a:p>
        </p:txBody>
      </p:sp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1143000" y="4105275"/>
            <a:ext cx="6929438" cy="323850"/>
            <a:chOff x="1565" y="4221"/>
            <a:chExt cx="6985" cy="321"/>
          </a:xfrm>
        </p:grpSpPr>
        <p:sp>
          <p:nvSpPr>
            <p:cNvPr id="6210" name="Rectangle 36"/>
            <p:cNvSpPr>
              <a:spLocks noChangeArrowheads="1"/>
            </p:cNvSpPr>
            <p:nvPr/>
          </p:nvSpPr>
          <p:spPr bwMode="auto">
            <a:xfrm>
              <a:off x="7684" y="4221"/>
              <a:ext cx="86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&lt;0.001</a:t>
              </a:r>
            </a:p>
          </p:txBody>
        </p:sp>
        <p:sp>
          <p:nvSpPr>
            <p:cNvPr id="6211" name="Rectangle 37"/>
            <p:cNvSpPr>
              <a:spLocks noChangeArrowheads="1"/>
            </p:cNvSpPr>
            <p:nvPr/>
          </p:nvSpPr>
          <p:spPr bwMode="auto">
            <a:xfrm>
              <a:off x="6176" y="4221"/>
              <a:ext cx="1508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41.2 (25.7-45.3)</a:t>
              </a:r>
            </a:p>
          </p:txBody>
        </p:sp>
        <p:sp>
          <p:nvSpPr>
            <p:cNvPr id="6212" name="Rectangle 38"/>
            <p:cNvSpPr>
              <a:spLocks noChangeArrowheads="1"/>
            </p:cNvSpPr>
            <p:nvPr/>
          </p:nvSpPr>
          <p:spPr bwMode="auto">
            <a:xfrm>
              <a:off x="4670" y="4221"/>
              <a:ext cx="150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5.8 (3.0-10.0)</a:t>
              </a:r>
            </a:p>
          </p:txBody>
        </p:sp>
        <p:sp>
          <p:nvSpPr>
            <p:cNvPr id="6213" name="Rectangle 39"/>
            <p:cNvSpPr>
              <a:spLocks noChangeArrowheads="1"/>
            </p:cNvSpPr>
            <p:nvPr/>
          </p:nvSpPr>
          <p:spPr bwMode="auto">
            <a:xfrm>
              <a:off x="1565" y="4221"/>
              <a:ext cx="3312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ctr"/>
              <a:r>
                <a:rPr lang="en-US" altLang="ja-JP" sz="1300">
                  <a:latin typeface="Times New Roman" pitchFamily="18" charset="0"/>
                </a:rPr>
                <a:t>the Worst SCORAD**, median (IQR)</a:t>
              </a:r>
            </a:p>
          </p:txBody>
        </p:sp>
      </p:grpSp>
      <p:grpSp>
        <p:nvGrpSpPr>
          <p:cNvPr id="7" name="Group 40"/>
          <p:cNvGrpSpPr>
            <a:grpSpLocks/>
          </p:cNvGrpSpPr>
          <p:nvPr/>
        </p:nvGrpSpPr>
        <p:grpSpPr bwMode="auto">
          <a:xfrm>
            <a:off x="1143000" y="3500438"/>
            <a:ext cx="6929438" cy="601662"/>
            <a:chOff x="1565" y="3630"/>
            <a:chExt cx="6985" cy="597"/>
          </a:xfrm>
        </p:grpSpPr>
        <p:sp>
          <p:nvSpPr>
            <p:cNvPr id="6205" name="Rectangle 41"/>
            <p:cNvSpPr>
              <a:spLocks noChangeArrowheads="1"/>
            </p:cNvSpPr>
            <p:nvPr/>
          </p:nvSpPr>
          <p:spPr bwMode="auto">
            <a:xfrm>
              <a:off x="7684" y="3945"/>
              <a:ext cx="86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&lt;0.01</a:t>
              </a:r>
            </a:p>
          </p:txBody>
        </p:sp>
        <p:sp>
          <p:nvSpPr>
            <p:cNvPr id="6206" name="Rectangle 42"/>
            <p:cNvSpPr>
              <a:spLocks noChangeArrowheads="1"/>
            </p:cNvSpPr>
            <p:nvPr/>
          </p:nvSpPr>
          <p:spPr bwMode="auto">
            <a:xfrm>
              <a:off x="6102" y="3945"/>
              <a:ext cx="1728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1,868 (959-3,401)</a:t>
              </a:r>
              <a:endParaRPr lang="en-US" altLang="ja-JP" sz="1300" baseline="30000">
                <a:latin typeface="Times New Roman" pitchFamily="18" charset="0"/>
              </a:endParaRPr>
            </a:p>
          </p:txBody>
        </p:sp>
        <p:sp>
          <p:nvSpPr>
            <p:cNvPr id="6207" name="Rectangle 43"/>
            <p:cNvSpPr>
              <a:spLocks noChangeArrowheads="1"/>
            </p:cNvSpPr>
            <p:nvPr/>
          </p:nvSpPr>
          <p:spPr bwMode="auto">
            <a:xfrm>
              <a:off x="4670" y="3945"/>
              <a:ext cx="150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946 (353-2,505)</a:t>
              </a:r>
            </a:p>
          </p:txBody>
        </p:sp>
        <p:sp>
          <p:nvSpPr>
            <p:cNvPr id="6208" name="Rectangle 44"/>
            <p:cNvSpPr>
              <a:spLocks noChangeArrowheads="1"/>
            </p:cNvSpPr>
            <p:nvPr/>
          </p:nvSpPr>
          <p:spPr bwMode="auto">
            <a:xfrm>
              <a:off x="1565" y="3945"/>
              <a:ext cx="2808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ctr"/>
              <a:r>
                <a:rPr lang="en-US" altLang="ja-JP" sz="1300">
                  <a:latin typeface="Times New Roman" pitchFamily="18" charset="0"/>
                </a:rPr>
                <a:t>Final total IgE, median (IQR) IU/ml</a:t>
              </a:r>
            </a:p>
          </p:txBody>
        </p:sp>
        <p:sp>
          <p:nvSpPr>
            <p:cNvPr id="6209" name="Rectangle 44"/>
            <p:cNvSpPr>
              <a:spLocks noChangeArrowheads="1"/>
            </p:cNvSpPr>
            <p:nvPr/>
          </p:nvSpPr>
          <p:spPr bwMode="auto">
            <a:xfrm>
              <a:off x="1565" y="3630"/>
              <a:ext cx="2455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ctr"/>
              <a:r>
                <a:rPr lang="en-US" altLang="ja-JP" sz="1300" b="1">
                  <a:latin typeface="Times New Roman" pitchFamily="18" charset="0"/>
                </a:rPr>
                <a:t>Treatment results</a:t>
              </a:r>
            </a:p>
          </p:txBody>
        </p:sp>
      </p:grpSp>
      <p:grpSp>
        <p:nvGrpSpPr>
          <p:cNvPr id="8" name="Group 45"/>
          <p:cNvGrpSpPr>
            <a:grpSpLocks/>
          </p:cNvGrpSpPr>
          <p:nvPr/>
        </p:nvGrpSpPr>
        <p:grpSpPr bwMode="auto">
          <a:xfrm>
            <a:off x="1143000" y="2198688"/>
            <a:ext cx="6929438" cy="271462"/>
            <a:chOff x="1565" y="2698"/>
            <a:chExt cx="6985" cy="269"/>
          </a:xfrm>
        </p:grpSpPr>
        <p:sp>
          <p:nvSpPr>
            <p:cNvPr id="6201" name="Rectangle 46"/>
            <p:cNvSpPr>
              <a:spLocks noChangeArrowheads="1"/>
            </p:cNvSpPr>
            <p:nvPr/>
          </p:nvSpPr>
          <p:spPr bwMode="auto">
            <a:xfrm>
              <a:off x="7684" y="2698"/>
              <a:ext cx="8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endParaRPr lang="ja-JP" altLang="ja-JP" sz="2100">
                <a:latin typeface="Times New Roman" pitchFamily="18" charset="0"/>
              </a:endParaRPr>
            </a:p>
          </p:txBody>
        </p:sp>
        <p:sp>
          <p:nvSpPr>
            <p:cNvPr id="6202" name="Rectangle 47"/>
            <p:cNvSpPr>
              <a:spLocks noChangeArrowheads="1"/>
            </p:cNvSpPr>
            <p:nvPr/>
          </p:nvSpPr>
          <p:spPr bwMode="auto">
            <a:xfrm>
              <a:off x="6176" y="2698"/>
              <a:ext cx="1508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6 (30 %)</a:t>
              </a:r>
            </a:p>
          </p:txBody>
        </p:sp>
        <p:sp>
          <p:nvSpPr>
            <p:cNvPr id="6203" name="Rectangle 48"/>
            <p:cNvSpPr>
              <a:spLocks noChangeArrowheads="1"/>
            </p:cNvSpPr>
            <p:nvPr/>
          </p:nvSpPr>
          <p:spPr bwMode="auto">
            <a:xfrm>
              <a:off x="4670" y="2698"/>
              <a:ext cx="150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5 (20 %)</a:t>
              </a:r>
            </a:p>
          </p:txBody>
        </p:sp>
        <p:sp>
          <p:nvSpPr>
            <p:cNvPr id="6204" name="Rectangle 49"/>
            <p:cNvSpPr>
              <a:spLocks noChangeArrowheads="1"/>
            </p:cNvSpPr>
            <p:nvPr/>
          </p:nvSpPr>
          <p:spPr bwMode="auto">
            <a:xfrm>
              <a:off x="1565" y="2698"/>
              <a:ext cx="245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r" fontAlgn="ctr"/>
              <a:r>
                <a:rPr lang="en-US" altLang="ja-JP" sz="1300">
                  <a:latin typeface="Times New Roman" pitchFamily="18" charset="0"/>
                </a:rPr>
                <a:t>&gt; 7 y</a:t>
              </a:r>
            </a:p>
          </p:txBody>
        </p:sp>
      </p:grpSp>
      <p:grpSp>
        <p:nvGrpSpPr>
          <p:cNvPr id="9" name="Group 50"/>
          <p:cNvGrpSpPr>
            <a:grpSpLocks/>
          </p:cNvGrpSpPr>
          <p:nvPr/>
        </p:nvGrpSpPr>
        <p:grpSpPr bwMode="auto">
          <a:xfrm>
            <a:off x="1143000" y="1652588"/>
            <a:ext cx="6929438" cy="271462"/>
            <a:chOff x="1565" y="2010"/>
            <a:chExt cx="6985" cy="269"/>
          </a:xfrm>
        </p:grpSpPr>
        <p:sp>
          <p:nvSpPr>
            <p:cNvPr id="6197" name="Rectangle 51"/>
            <p:cNvSpPr>
              <a:spLocks noChangeArrowheads="1"/>
            </p:cNvSpPr>
            <p:nvPr/>
          </p:nvSpPr>
          <p:spPr bwMode="auto">
            <a:xfrm>
              <a:off x="7684" y="2010"/>
              <a:ext cx="8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endParaRPr lang="ja-JP" altLang="ja-JP" sz="2100">
                <a:latin typeface="Times New Roman" pitchFamily="18" charset="0"/>
              </a:endParaRPr>
            </a:p>
          </p:txBody>
        </p:sp>
        <p:sp>
          <p:nvSpPr>
            <p:cNvPr id="6198" name="Rectangle 52"/>
            <p:cNvSpPr>
              <a:spLocks noChangeArrowheads="1"/>
            </p:cNvSpPr>
            <p:nvPr/>
          </p:nvSpPr>
          <p:spPr bwMode="auto">
            <a:xfrm>
              <a:off x="6176" y="2010"/>
              <a:ext cx="1508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5 (25 %)</a:t>
              </a:r>
            </a:p>
          </p:txBody>
        </p:sp>
        <p:sp>
          <p:nvSpPr>
            <p:cNvPr id="6199" name="Rectangle 53"/>
            <p:cNvSpPr>
              <a:spLocks noChangeArrowheads="1"/>
            </p:cNvSpPr>
            <p:nvPr/>
          </p:nvSpPr>
          <p:spPr bwMode="auto">
            <a:xfrm>
              <a:off x="4670" y="2010"/>
              <a:ext cx="150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8 (32 %)</a:t>
              </a:r>
            </a:p>
          </p:txBody>
        </p:sp>
        <p:sp>
          <p:nvSpPr>
            <p:cNvPr id="6200" name="Rectangle 54"/>
            <p:cNvSpPr>
              <a:spLocks noChangeArrowheads="1"/>
            </p:cNvSpPr>
            <p:nvPr/>
          </p:nvSpPr>
          <p:spPr bwMode="auto">
            <a:xfrm>
              <a:off x="1565" y="2010"/>
              <a:ext cx="245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r" fontAlgn="ctr"/>
              <a:r>
                <a:rPr lang="en-US" altLang="ja-JP" sz="1300">
                  <a:latin typeface="Times New Roman" pitchFamily="18" charset="0"/>
                </a:rPr>
                <a:t>number: 0 – 1 y</a:t>
              </a:r>
            </a:p>
          </p:txBody>
        </p:sp>
      </p:grpSp>
      <p:grpSp>
        <p:nvGrpSpPr>
          <p:cNvPr id="10" name="Group 55"/>
          <p:cNvGrpSpPr>
            <a:grpSpLocks/>
          </p:cNvGrpSpPr>
          <p:nvPr/>
        </p:nvGrpSpPr>
        <p:grpSpPr bwMode="auto">
          <a:xfrm>
            <a:off x="1143000" y="1925638"/>
            <a:ext cx="6929438" cy="271462"/>
            <a:chOff x="1565" y="2354"/>
            <a:chExt cx="6985" cy="269"/>
          </a:xfrm>
        </p:grpSpPr>
        <p:sp>
          <p:nvSpPr>
            <p:cNvPr id="6193" name="Rectangle 56"/>
            <p:cNvSpPr>
              <a:spLocks noChangeArrowheads="1"/>
            </p:cNvSpPr>
            <p:nvPr/>
          </p:nvSpPr>
          <p:spPr bwMode="auto">
            <a:xfrm>
              <a:off x="7684" y="2354"/>
              <a:ext cx="8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endParaRPr lang="ja-JP" altLang="ja-JP" sz="2100">
                <a:latin typeface="Times New Roman" pitchFamily="18" charset="0"/>
              </a:endParaRPr>
            </a:p>
          </p:txBody>
        </p:sp>
        <p:sp>
          <p:nvSpPr>
            <p:cNvPr id="6194" name="Rectangle 57"/>
            <p:cNvSpPr>
              <a:spLocks noChangeArrowheads="1"/>
            </p:cNvSpPr>
            <p:nvPr/>
          </p:nvSpPr>
          <p:spPr bwMode="auto">
            <a:xfrm>
              <a:off x="6176" y="2354"/>
              <a:ext cx="1508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9 (45 %)</a:t>
              </a:r>
            </a:p>
          </p:txBody>
        </p:sp>
        <p:sp>
          <p:nvSpPr>
            <p:cNvPr id="6195" name="Rectangle 58"/>
            <p:cNvSpPr>
              <a:spLocks noChangeArrowheads="1"/>
            </p:cNvSpPr>
            <p:nvPr/>
          </p:nvSpPr>
          <p:spPr bwMode="auto">
            <a:xfrm>
              <a:off x="4670" y="2354"/>
              <a:ext cx="150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12 (48 %)</a:t>
              </a:r>
            </a:p>
          </p:txBody>
        </p:sp>
        <p:sp>
          <p:nvSpPr>
            <p:cNvPr id="6196" name="Rectangle 59"/>
            <p:cNvSpPr>
              <a:spLocks noChangeArrowheads="1"/>
            </p:cNvSpPr>
            <p:nvPr/>
          </p:nvSpPr>
          <p:spPr bwMode="auto">
            <a:xfrm>
              <a:off x="1565" y="2354"/>
              <a:ext cx="245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r" fontAlgn="ctr"/>
              <a:r>
                <a:rPr lang="en-US" altLang="ja-JP" sz="1300">
                  <a:latin typeface="Times New Roman" pitchFamily="18" charset="0"/>
                </a:rPr>
                <a:t>2 – 6 y</a:t>
              </a:r>
            </a:p>
          </p:txBody>
        </p:sp>
      </p:grpSp>
      <p:grpSp>
        <p:nvGrpSpPr>
          <p:cNvPr id="11" name="Group 60"/>
          <p:cNvGrpSpPr>
            <a:grpSpLocks/>
          </p:cNvGrpSpPr>
          <p:nvPr/>
        </p:nvGrpSpPr>
        <p:grpSpPr bwMode="auto">
          <a:xfrm>
            <a:off x="1143000" y="4391025"/>
            <a:ext cx="6929438" cy="284163"/>
            <a:chOff x="1565" y="4465"/>
            <a:chExt cx="6985" cy="282"/>
          </a:xfrm>
        </p:grpSpPr>
        <p:sp>
          <p:nvSpPr>
            <p:cNvPr id="6189" name="Rectangle 61"/>
            <p:cNvSpPr>
              <a:spLocks noChangeArrowheads="1"/>
            </p:cNvSpPr>
            <p:nvPr/>
          </p:nvSpPr>
          <p:spPr bwMode="auto">
            <a:xfrm>
              <a:off x="7684" y="4465"/>
              <a:ext cx="86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NS</a:t>
              </a:r>
            </a:p>
          </p:txBody>
        </p:sp>
        <p:sp>
          <p:nvSpPr>
            <p:cNvPr id="6190" name="Rectangle 62"/>
            <p:cNvSpPr>
              <a:spLocks noChangeArrowheads="1"/>
            </p:cNvSpPr>
            <p:nvPr/>
          </p:nvSpPr>
          <p:spPr bwMode="auto">
            <a:xfrm>
              <a:off x="6176" y="4465"/>
              <a:ext cx="1508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3 (15.0 %)</a:t>
              </a:r>
            </a:p>
          </p:txBody>
        </p:sp>
        <p:sp>
          <p:nvSpPr>
            <p:cNvPr id="6191" name="Rectangle 63"/>
            <p:cNvSpPr>
              <a:spLocks noChangeArrowheads="1"/>
            </p:cNvSpPr>
            <p:nvPr/>
          </p:nvSpPr>
          <p:spPr bwMode="auto">
            <a:xfrm>
              <a:off x="4670" y="4465"/>
              <a:ext cx="150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9 (36.0 %)</a:t>
              </a:r>
            </a:p>
          </p:txBody>
        </p:sp>
        <p:sp>
          <p:nvSpPr>
            <p:cNvPr id="6192" name="Rectangle 64"/>
            <p:cNvSpPr>
              <a:spLocks noChangeArrowheads="1"/>
            </p:cNvSpPr>
            <p:nvPr/>
          </p:nvSpPr>
          <p:spPr bwMode="auto">
            <a:xfrm>
              <a:off x="1565" y="4465"/>
              <a:ext cx="2455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ctr"/>
              <a:r>
                <a:rPr lang="en-US" altLang="ja-JP" sz="1300">
                  <a:latin typeface="Times New Roman" pitchFamily="18" charset="0"/>
                </a:rPr>
                <a:t>Adverse events***</a:t>
              </a:r>
            </a:p>
          </p:txBody>
        </p:sp>
      </p:grpSp>
      <p:grpSp>
        <p:nvGrpSpPr>
          <p:cNvPr id="12" name="Group 65"/>
          <p:cNvGrpSpPr>
            <a:grpSpLocks/>
          </p:cNvGrpSpPr>
          <p:nvPr/>
        </p:nvGrpSpPr>
        <p:grpSpPr bwMode="auto">
          <a:xfrm>
            <a:off x="1143000" y="4676775"/>
            <a:ext cx="6929438" cy="284163"/>
            <a:chOff x="1565" y="4248"/>
            <a:chExt cx="6985" cy="282"/>
          </a:xfrm>
        </p:grpSpPr>
        <p:sp>
          <p:nvSpPr>
            <p:cNvPr id="6185" name="Rectangle 66"/>
            <p:cNvSpPr>
              <a:spLocks noChangeArrowheads="1"/>
            </p:cNvSpPr>
            <p:nvPr/>
          </p:nvSpPr>
          <p:spPr bwMode="auto">
            <a:xfrm>
              <a:off x="7684" y="4248"/>
              <a:ext cx="86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NS</a:t>
              </a:r>
            </a:p>
          </p:txBody>
        </p:sp>
        <p:sp>
          <p:nvSpPr>
            <p:cNvPr id="6186" name="Rectangle 67"/>
            <p:cNvSpPr>
              <a:spLocks noChangeArrowheads="1"/>
            </p:cNvSpPr>
            <p:nvPr/>
          </p:nvSpPr>
          <p:spPr bwMode="auto">
            <a:xfrm>
              <a:off x="6176" y="4248"/>
              <a:ext cx="1508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0.10 (0.06-0.18)</a:t>
              </a:r>
            </a:p>
          </p:txBody>
        </p:sp>
        <p:sp>
          <p:nvSpPr>
            <p:cNvPr id="6187" name="Rectangle 68"/>
            <p:cNvSpPr>
              <a:spLocks noChangeArrowheads="1"/>
            </p:cNvSpPr>
            <p:nvPr/>
          </p:nvSpPr>
          <p:spPr bwMode="auto">
            <a:xfrm>
              <a:off x="4670" y="4248"/>
              <a:ext cx="150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0.10 (0.07-0.23)</a:t>
              </a:r>
            </a:p>
          </p:txBody>
        </p:sp>
        <p:sp>
          <p:nvSpPr>
            <p:cNvPr id="6188" name="Rectangle 69"/>
            <p:cNvSpPr>
              <a:spLocks noChangeArrowheads="1"/>
            </p:cNvSpPr>
            <p:nvPr/>
          </p:nvSpPr>
          <p:spPr bwMode="auto">
            <a:xfrm>
              <a:off x="1565" y="4248"/>
              <a:ext cx="3024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ctr"/>
              <a:r>
                <a:rPr lang="en-US" altLang="ja-JP" sz="1300">
                  <a:latin typeface="Times New Roman" pitchFamily="18" charset="0"/>
                </a:rPr>
                <a:t>Ointment use, median (g/kg/d, IQR)</a:t>
              </a:r>
            </a:p>
          </p:txBody>
        </p:sp>
      </p:grpSp>
      <p:grpSp>
        <p:nvGrpSpPr>
          <p:cNvPr id="13" name="Group 70"/>
          <p:cNvGrpSpPr>
            <a:grpSpLocks/>
          </p:cNvGrpSpPr>
          <p:nvPr/>
        </p:nvGrpSpPr>
        <p:grpSpPr bwMode="auto">
          <a:xfrm>
            <a:off x="1143000" y="4962525"/>
            <a:ext cx="6929438" cy="285750"/>
            <a:chOff x="1565" y="5009"/>
            <a:chExt cx="6985" cy="282"/>
          </a:xfrm>
        </p:grpSpPr>
        <p:sp>
          <p:nvSpPr>
            <p:cNvPr id="6181" name="Rectangle 71"/>
            <p:cNvSpPr>
              <a:spLocks noChangeArrowheads="1"/>
            </p:cNvSpPr>
            <p:nvPr/>
          </p:nvSpPr>
          <p:spPr bwMode="auto">
            <a:xfrm>
              <a:off x="7684" y="5009"/>
              <a:ext cx="86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endParaRPr lang="ja-JP" altLang="ja-JP" sz="1300">
                <a:latin typeface="Times New Roman" pitchFamily="18" charset="0"/>
              </a:endParaRPr>
            </a:p>
          </p:txBody>
        </p:sp>
        <p:sp>
          <p:nvSpPr>
            <p:cNvPr id="6182" name="Rectangle 72"/>
            <p:cNvSpPr>
              <a:spLocks noChangeArrowheads="1"/>
            </p:cNvSpPr>
            <p:nvPr/>
          </p:nvSpPr>
          <p:spPr bwMode="auto">
            <a:xfrm>
              <a:off x="6176" y="5009"/>
              <a:ext cx="1508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endParaRPr lang="ja-JP" altLang="ja-JP" sz="1300">
                <a:latin typeface="Times New Roman" pitchFamily="18" charset="0"/>
              </a:endParaRPr>
            </a:p>
          </p:txBody>
        </p:sp>
        <p:sp>
          <p:nvSpPr>
            <p:cNvPr id="6183" name="Rectangle 73"/>
            <p:cNvSpPr>
              <a:spLocks noChangeArrowheads="1"/>
            </p:cNvSpPr>
            <p:nvPr/>
          </p:nvSpPr>
          <p:spPr bwMode="auto">
            <a:xfrm>
              <a:off x="4670" y="5009"/>
              <a:ext cx="150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1 ( 4 %)</a:t>
              </a:r>
            </a:p>
          </p:txBody>
        </p:sp>
        <p:sp>
          <p:nvSpPr>
            <p:cNvPr id="6184" name="Rectangle 74"/>
            <p:cNvSpPr>
              <a:spLocks noChangeArrowheads="1"/>
            </p:cNvSpPr>
            <p:nvPr/>
          </p:nvSpPr>
          <p:spPr bwMode="auto">
            <a:xfrm>
              <a:off x="1565" y="5009"/>
              <a:ext cx="2664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fontAlgn="ctr"/>
              <a:r>
                <a:rPr lang="en-US" altLang="ja-JP" sz="1300">
                  <a:latin typeface="Times New Roman" pitchFamily="18" charset="0"/>
                </a:rPr>
                <a:t>Application frequency</a:t>
              </a:r>
              <a:r>
                <a:rPr lang="en-US" altLang="ja-JP" sz="1300" baseline="30000">
                  <a:latin typeface="Times New Roman" pitchFamily="18" charset="0"/>
                </a:rPr>
                <a:t>****</a:t>
              </a:r>
              <a:r>
                <a:rPr lang="en-US" altLang="ja-JP" sz="1300">
                  <a:latin typeface="Times New Roman" pitchFamily="18" charset="0"/>
                </a:rPr>
                <a:t>:   3 /wk</a:t>
              </a:r>
            </a:p>
          </p:txBody>
        </p:sp>
      </p:grpSp>
      <p:grpSp>
        <p:nvGrpSpPr>
          <p:cNvPr id="14" name="Group 75"/>
          <p:cNvGrpSpPr>
            <a:grpSpLocks/>
          </p:cNvGrpSpPr>
          <p:nvPr/>
        </p:nvGrpSpPr>
        <p:grpSpPr bwMode="auto">
          <a:xfrm>
            <a:off x="1143000" y="5448300"/>
            <a:ext cx="6929438" cy="284163"/>
            <a:chOff x="1565" y="5269"/>
            <a:chExt cx="6985" cy="282"/>
          </a:xfrm>
        </p:grpSpPr>
        <p:sp>
          <p:nvSpPr>
            <p:cNvPr id="6177" name="Rectangle 76"/>
            <p:cNvSpPr>
              <a:spLocks noChangeArrowheads="1"/>
            </p:cNvSpPr>
            <p:nvPr/>
          </p:nvSpPr>
          <p:spPr bwMode="auto">
            <a:xfrm>
              <a:off x="7684" y="5269"/>
              <a:ext cx="86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endParaRPr lang="ja-JP" altLang="ja-JP" sz="1300">
                <a:latin typeface="Times New Roman" pitchFamily="18" charset="0"/>
              </a:endParaRPr>
            </a:p>
          </p:txBody>
        </p:sp>
        <p:sp>
          <p:nvSpPr>
            <p:cNvPr id="6178" name="Rectangle 77"/>
            <p:cNvSpPr>
              <a:spLocks noChangeArrowheads="1"/>
            </p:cNvSpPr>
            <p:nvPr/>
          </p:nvSpPr>
          <p:spPr bwMode="auto">
            <a:xfrm>
              <a:off x="6176" y="5269"/>
              <a:ext cx="1508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endParaRPr lang="ja-JP" altLang="ja-JP" sz="1300">
                <a:latin typeface="Times New Roman" pitchFamily="18" charset="0"/>
              </a:endParaRPr>
            </a:p>
          </p:txBody>
        </p:sp>
        <p:sp>
          <p:nvSpPr>
            <p:cNvPr id="6179" name="Rectangle 78"/>
            <p:cNvSpPr>
              <a:spLocks noChangeArrowheads="1"/>
            </p:cNvSpPr>
            <p:nvPr/>
          </p:nvSpPr>
          <p:spPr bwMode="auto">
            <a:xfrm>
              <a:off x="4670" y="5269"/>
              <a:ext cx="150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12 ( 48 %)</a:t>
              </a:r>
            </a:p>
          </p:txBody>
        </p:sp>
        <p:sp>
          <p:nvSpPr>
            <p:cNvPr id="6180" name="Rectangle 79"/>
            <p:cNvSpPr>
              <a:spLocks noChangeArrowheads="1"/>
            </p:cNvSpPr>
            <p:nvPr/>
          </p:nvSpPr>
          <p:spPr bwMode="auto">
            <a:xfrm>
              <a:off x="1565" y="5269"/>
              <a:ext cx="2455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r" fontAlgn="ctr"/>
              <a:r>
                <a:rPr lang="en-US" altLang="ja-JP" sz="1300">
                  <a:latin typeface="Times New Roman" pitchFamily="18" charset="0"/>
                </a:rPr>
                <a:t>1 /wk</a:t>
              </a:r>
            </a:p>
          </p:txBody>
        </p:sp>
      </p:grpSp>
      <p:grpSp>
        <p:nvGrpSpPr>
          <p:cNvPr id="15" name="Group 85"/>
          <p:cNvGrpSpPr>
            <a:grpSpLocks/>
          </p:cNvGrpSpPr>
          <p:nvPr/>
        </p:nvGrpSpPr>
        <p:grpSpPr bwMode="auto">
          <a:xfrm>
            <a:off x="1143000" y="5197475"/>
            <a:ext cx="6929438" cy="284163"/>
            <a:chOff x="1565" y="5269"/>
            <a:chExt cx="6985" cy="282"/>
          </a:xfrm>
        </p:grpSpPr>
        <p:sp>
          <p:nvSpPr>
            <p:cNvPr id="6173" name="Rectangle 86"/>
            <p:cNvSpPr>
              <a:spLocks noChangeArrowheads="1"/>
            </p:cNvSpPr>
            <p:nvPr/>
          </p:nvSpPr>
          <p:spPr bwMode="auto">
            <a:xfrm>
              <a:off x="7684" y="5269"/>
              <a:ext cx="86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endParaRPr lang="ja-JP" altLang="ja-JP" sz="1300">
                <a:latin typeface="Times New Roman" pitchFamily="18" charset="0"/>
              </a:endParaRPr>
            </a:p>
          </p:txBody>
        </p:sp>
        <p:sp>
          <p:nvSpPr>
            <p:cNvPr id="6174" name="Rectangle 87"/>
            <p:cNvSpPr>
              <a:spLocks noChangeArrowheads="1"/>
            </p:cNvSpPr>
            <p:nvPr/>
          </p:nvSpPr>
          <p:spPr bwMode="auto">
            <a:xfrm>
              <a:off x="6176" y="5269"/>
              <a:ext cx="1508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endParaRPr lang="ja-JP" altLang="ja-JP" sz="1300">
                <a:latin typeface="Times New Roman" pitchFamily="18" charset="0"/>
              </a:endParaRPr>
            </a:p>
          </p:txBody>
        </p:sp>
        <p:sp>
          <p:nvSpPr>
            <p:cNvPr id="6175" name="Rectangle 88"/>
            <p:cNvSpPr>
              <a:spLocks noChangeArrowheads="1"/>
            </p:cNvSpPr>
            <p:nvPr/>
          </p:nvSpPr>
          <p:spPr bwMode="auto">
            <a:xfrm>
              <a:off x="4670" y="5269"/>
              <a:ext cx="1506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fontAlgn="ctr"/>
              <a:r>
                <a:rPr lang="en-US" altLang="ja-JP" sz="1300">
                  <a:latin typeface="Times New Roman" pitchFamily="18" charset="0"/>
                </a:rPr>
                <a:t>12 ( 48 %)</a:t>
              </a:r>
            </a:p>
          </p:txBody>
        </p:sp>
        <p:sp>
          <p:nvSpPr>
            <p:cNvPr id="6176" name="Rectangle 89"/>
            <p:cNvSpPr>
              <a:spLocks noChangeArrowheads="1"/>
            </p:cNvSpPr>
            <p:nvPr/>
          </p:nvSpPr>
          <p:spPr bwMode="auto">
            <a:xfrm>
              <a:off x="1565" y="5269"/>
              <a:ext cx="2455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r" fontAlgn="ctr"/>
              <a:r>
                <a:rPr lang="en-US" altLang="ja-JP" sz="1300">
                  <a:latin typeface="Times New Roman" pitchFamily="18" charset="0"/>
                </a:rPr>
                <a:t>                                       2 /wk</a:t>
              </a:r>
            </a:p>
          </p:txBody>
        </p:sp>
      </p:grpSp>
      <p:sp>
        <p:nvSpPr>
          <p:cNvPr id="6172" name="Text Box 33"/>
          <p:cNvSpPr txBox="1">
            <a:spLocks noChangeArrowheads="1"/>
          </p:cNvSpPr>
          <p:nvPr/>
        </p:nvSpPr>
        <p:spPr bwMode="auto">
          <a:xfrm>
            <a:off x="1258888" y="5789613"/>
            <a:ext cx="5427662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178" tIns="27089" rIns="54178" bIns="27089">
            <a:spAutoFit/>
          </a:bodyPr>
          <a:lstStyle/>
          <a:p>
            <a:pPr>
              <a:buFont typeface="Arial" charset="0"/>
              <a:buChar char="•"/>
            </a:pPr>
            <a:r>
              <a:rPr lang="en-US" altLang="ja-JP" sz="1100" i="1">
                <a:latin typeface="Times New Roman" pitchFamily="18" charset="0"/>
              </a:rPr>
              <a:t>Mann-Whitney U </a:t>
            </a:r>
            <a:r>
              <a:rPr lang="en-US" altLang="ja-JP" sz="1100">
                <a:latin typeface="Times New Roman" pitchFamily="18" charset="0"/>
              </a:rPr>
              <a:t>test, </a:t>
            </a:r>
            <a:r>
              <a:rPr lang="en-US" altLang="ja-JP" sz="1100">
                <a:latin typeface="Symbol" pitchFamily="18" charset="2"/>
              </a:rPr>
              <a:t>c</a:t>
            </a:r>
            <a:r>
              <a:rPr lang="en-US" altLang="ja-JP" sz="1100" baseline="30000">
                <a:latin typeface="Times New Roman" pitchFamily="18" charset="0"/>
              </a:rPr>
              <a:t>2 </a:t>
            </a:r>
            <a:r>
              <a:rPr lang="en-US" altLang="ja-JP" sz="1100">
                <a:latin typeface="Times New Roman" pitchFamily="18" charset="0"/>
              </a:rPr>
              <a:t>test</a:t>
            </a:r>
          </a:p>
          <a:p>
            <a:r>
              <a:rPr lang="en-US" altLang="ja-JP" sz="1100">
                <a:latin typeface="Times New Roman" pitchFamily="18" charset="0"/>
              </a:rPr>
              <a:t>NS = not significant, IQR = interquartile range</a:t>
            </a:r>
          </a:p>
          <a:p>
            <a:r>
              <a:rPr lang="en-US" altLang="ja-JP" sz="1100">
                <a:latin typeface="Times New Roman" pitchFamily="18" charset="0"/>
              </a:rPr>
              <a:t>** the worst SCORAD index during maintenance phase</a:t>
            </a:r>
          </a:p>
          <a:p>
            <a:r>
              <a:rPr lang="en-US" altLang="ja-JP" sz="1100">
                <a:latin typeface="Times New Roman" pitchFamily="18" charset="0"/>
              </a:rPr>
              <a:t>*** including topical infections and hypertrichosis</a:t>
            </a:r>
          </a:p>
          <a:p>
            <a:r>
              <a:rPr lang="en-US" altLang="ja-JP" sz="1100">
                <a:latin typeface="Times New Roman" pitchFamily="18" charset="0"/>
              </a:rPr>
              <a:t>****application frequency </a:t>
            </a:r>
            <a:r>
              <a:rPr lang="en-US" altLang="ja-JP" sz="1100">
                <a:latin typeface="Times New Roman" pitchFamily="18" charset="0"/>
                <a:cs typeface="Times New Roman" pitchFamily="18" charset="0"/>
              </a:rPr>
              <a:t>at about two years after the initial consultation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</Words>
  <Application>Microsoft Office PowerPoint</Application>
  <PresentationFormat>On-screen Show (4:3)</PresentationFormat>
  <Paragraphs>98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1</cp:revision>
  <dcterms:created xsi:type="dcterms:W3CDTF">2010-06-07T10:50:52Z</dcterms:created>
  <dcterms:modified xsi:type="dcterms:W3CDTF">2010-06-07T10:51:45Z</dcterms:modified>
</cp:coreProperties>
</file>